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76" r:id="rId3"/>
    <p:sldId id="321" r:id="rId4"/>
    <p:sldId id="319" r:id="rId5"/>
    <p:sldId id="320" r:id="rId6"/>
    <p:sldId id="259" r:id="rId7"/>
    <p:sldId id="287" r:id="rId8"/>
    <p:sldId id="291" r:id="rId9"/>
    <p:sldId id="303" r:id="rId10"/>
    <p:sldId id="307" r:id="rId11"/>
    <p:sldId id="308" r:id="rId12"/>
    <p:sldId id="309" r:id="rId13"/>
    <p:sldId id="292" r:id="rId14"/>
    <p:sldId id="289" r:id="rId15"/>
    <p:sldId id="293" r:id="rId16"/>
    <p:sldId id="305" r:id="rId17"/>
    <p:sldId id="310" r:id="rId18"/>
    <p:sldId id="298" r:id="rId19"/>
    <p:sldId id="296" r:id="rId20"/>
    <p:sldId id="312" r:id="rId21"/>
    <p:sldId id="311" r:id="rId22"/>
    <p:sldId id="313" r:id="rId23"/>
    <p:sldId id="315" r:id="rId24"/>
    <p:sldId id="316" r:id="rId25"/>
    <p:sldId id="317" r:id="rId26"/>
    <p:sldId id="31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FF"/>
    <a:srgbClr val="00FF00"/>
    <a:srgbClr val="9933FF"/>
    <a:srgbClr val="FF00FF"/>
    <a:srgbClr val="33CC33"/>
    <a:srgbClr val="FF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7" autoAdjust="0"/>
    <p:restoredTop sz="94660"/>
  </p:normalViewPr>
  <p:slideViewPr>
    <p:cSldViewPr>
      <p:cViewPr varScale="1">
        <p:scale>
          <a:sx n="65" d="100"/>
          <a:sy n="65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B52DD-D9BF-4847-BC38-89B171AD4A85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7EF37A8-E432-4355-8D23-0DEA2C13A7E7}" type="pres">
      <dgm:prSet presAssocID="{771B52DD-D9BF-4847-BC38-89B171AD4A8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9E39C4E-B8EA-46AD-AD46-0BC58237D290}" type="presOf" srcId="{771B52DD-D9BF-4847-BC38-89B171AD4A85}" destId="{47EF37A8-E432-4355-8D23-0DEA2C13A7E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66DA5-CD11-4D97-8BF3-FDAB16A5454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1EFB21-2BB9-4503-9DCA-D027347CBD62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94000">
              <a:srgbClr val="9933FF"/>
            </a:gs>
          </a:gsLst>
          <a:lin ang="5400000" scaled="0"/>
        </a:gradFill>
        <a:ln w="88900" cmpd="thickThin">
          <a:solidFill>
            <a:srgbClr val="00FF00"/>
          </a:solidFill>
        </a:ln>
      </dgm:spPr>
      <dgm:t>
        <a:bodyPr/>
        <a:lstStyle/>
        <a:p>
          <a:r>
            <a:rPr lang="ru-RU" b="1" dirty="0" smtClean="0"/>
            <a:t>ЛЕЧЕБНЫЙ ПРИЗНАК</a:t>
          </a:r>
          <a:endParaRPr lang="ru-RU" b="1" dirty="0"/>
        </a:p>
      </dgm:t>
    </dgm:pt>
    <dgm:pt modelId="{9C2720DE-ADDF-4C39-A3FB-112050E2033D}" type="parTrans" cxnId="{B33C547C-1767-4DF4-BE7C-F1FC9D51512B}">
      <dgm:prSet/>
      <dgm:spPr/>
      <dgm:t>
        <a:bodyPr/>
        <a:lstStyle/>
        <a:p>
          <a:endParaRPr lang="ru-RU"/>
        </a:p>
      </dgm:t>
    </dgm:pt>
    <dgm:pt modelId="{17EFFDCF-999E-4815-AEC4-53348E5927EE}" type="sibTrans" cxnId="{B33C547C-1767-4DF4-BE7C-F1FC9D51512B}">
      <dgm:prSet/>
      <dgm:spPr/>
      <dgm:t>
        <a:bodyPr/>
        <a:lstStyle/>
        <a:p>
          <a:endParaRPr lang="ru-RU"/>
        </a:p>
      </dgm:t>
    </dgm:pt>
    <dgm:pt modelId="{9202A4B3-BCB1-4B91-8718-718A2C3E3BBE}">
      <dgm:prSet phldrT="[Текст]"/>
      <dgm:sp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ln w="88900" cmpd="thickThin">
          <a:solidFill>
            <a:srgbClr val="00FF00"/>
          </a:solidFill>
        </a:ln>
      </dgm:spPr>
      <dgm:t>
        <a:bodyPr/>
        <a:lstStyle/>
        <a:p>
          <a:r>
            <a:rPr lang="ru-RU" b="1" dirty="0" smtClean="0">
              <a:solidFill>
                <a:srgbClr val="FF5050"/>
              </a:solidFill>
            </a:rPr>
            <a:t>НУЖДАЮЩИЕСЯ В НЕОТЛОЖНОЙ МЕДИЦИНСКОЙ ПОМОЩИ</a:t>
          </a:r>
          <a:endParaRPr lang="ru-RU" b="1" dirty="0">
            <a:solidFill>
              <a:srgbClr val="FF5050"/>
            </a:solidFill>
          </a:endParaRPr>
        </a:p>
      </dgm:t>
    </dgm:pt>
    <dgm:pt modelId="{009E2532-9BAE-4B9B-AE6D-4BD15F90E190}" type="parTrans" cxnId="{CD0CB696-B3FA-445F-AE37-38ADEFF9EBA6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endParaRPr lang="ru-RU"/>
        </a:p>
      </dgm:t>
    </dgm:pt>
    <dgm:pt modelId="{ED20E845-0ECA-4C57-9A0F-7331A0526F56}" type="sibTrans" cxnId="{CD0CB696-B3FA-445F-AE37-38ADEFF9EBA6}">
      <dgm:prSet/>
      <dgm:spPr/>
      <dgm:t>
        <a:bodyPr/>
        <a:lstStyle/>
        <a:p>
          <a:endParaRPr lang="ru-RU"/>
        </a:p>
      </dgm:t>
    </dgm:pt>
    <dgm:pt modelId="{BB2BA172-EA21-4D90-B62D-E9C3650624CA}">
      <dgm:prSet phldrT="[Текст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88900" cmpd="thickThin">
          <a:solidFill>
            <a:srgbClr val="00FF00"/>
          </a:solidFill>
        </a:ln>
      </dgm:spPr>
      <dgm:t>
        <a:bodyPr/>
        <a:lstStyle/>
        <a:p>
          <a:r>
            <a:rPr lang="ru-RU" b="1" dirty="0" smtClean="0"/>
            <a:t>МЕДИЦИНСКАЯ ПОМОЩЬ МОЖЕТ БЫТЬ ОТСРОЧЕНА</a:t>
          </a:r>
          <a:endParaRPr lang="ru-RU" b="1" dirty="0"/>
        </a:p>
      </dgm:t>
    </dgm:pt>
    <dgm:pt modelId="{FD2E0460-9DDA-436B-A261-CAD2B05F16EF}" type="parTrans" cxnId="{3807FEB5-9DEA-49F4-B863-50BFE4AD329C}">
      <dgm:prSet/>
      <dgm:spPr>
        <a:gradFill flip="none" rotWithShape="1">
          <a:gsLst>
            <a:gs pos="2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endParaRPr lang="ru-RU"/>
        </a:p>
      </dgm:t>
    </dgm:pt>
    <dgm:pt modelId="{3DAC4901-5651-48F0-9090-BD5733511480}" type="sibTrans" cxnId="{3807FEB5-9DEA-49F4-B863-50BFE4AD329C}">
      <dgm:prSet/>
      <dgm:spPr/>
      <dgm:t>
        <a:bodyPr/>
        <a:lstStyle/>
        <a:p>
          <a:endParaRPr lang="ru-RU"/>
        </a:p>
      </dgm:t>
    </dgm:pt>
    <dgm:pt modelId="{8513EE53-1085-4126-989F-C606BBF63E21}">
      <dgm:prSet phldrT="[Текст]"/>
      <dgm:spPr>
        <a:gradFill flip="none" rotWithShape="1">
          <a:gsLst>
            <a:gs pos="90000">
              <a:srgbClr val="0066FF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ln w="88900" cmpd="thickThin"/>
      </dgm:spPr>
      <dgm:t>
        <a:bodyPr/>
        <a:lstStyle/>
        <a:p>
          <a:r>
            <a:rPr lang="ru-RU" b="1" dirty="0" smtClean="0">
              <a:solidFill>
                <a:srgbClr val="FF5050"/>
              </a:solidFill>
            </a:rPr>
            <a:t>ПОВРЕЖДЕНИЯ, НЕ СОВМЕСТИМЫЕ С ЖИЗНЬЮ</a:t>
          </a:r>
          <a:endParaRPr lang="ru-RU" b="1" dirty="0">
            <a:solidFill>
              <a:srgbClr val="FF5050"/>
            </a:solidFill>
          </a:endParaRPr>
        </a:p>
      </dgm:t>
    </dgm:pt>
    <dgm:pt modelId="{B9157E59-88A9-4EA7-ACB9-5A7223F57AD3}" type="parTrans" cxnId="{EE45BC83-0227-4FC6-89BF-4DF6FC100B0B}">
      <dgm:prSet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endParaRPr lang="ru-RU"/>
        </a:p>
      </dgm:t>
    </dgm:pt>
    <dgm:pt modelId="{4617F1C8-6DEC-4184-B216-BF2E73635414}" type="sibTrans" cxnId="{EE45BC83-0227-4FC6-89BF-4DF6FC100B0B}">
      <dgm:prSet/>
      <dgm:spPr/>
      <dgm:t>
        <a:bodyPr/>
        <a:lstStyle/>
        <a:p>
          <a:endParaRPr lang="ru-RU"/>
        </a:p>
      </dgm:t>
    </dgm:pt>
    <dgm:pt modelId="{B0353B7F-3557-4B89-8C2C-B4CFF47EA286}" type="pres">
      <dgm:prSet presAssocID="{57B66DA5-CD11-4D97-8BF3-FDAB16A545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2F161-32FB-4FC5-8BB3-1AA78E761104}" type="pres">
      <dgm:prSet presAssocID="{B21EFB21-2BB9-4503-9DCA-D027347CBD62}" presName="centerShape" presStyleLbl="node0" presStyleIdx="0" presStyleCnt="1"/>
      <dgm:spPr/>
      <dgm:t>
        <a:bodyPr/>
        <a:lstStyle/>
        <a:p>
          <a:endParaRPr lang="ru-RU"/>
        </a:p>
      </dgm:t>
    </dgm:pt>
    <dgm:pt modelId="{4473085B-7B07-424A-92C0-5B78BDFD7CA9}" type="pres">
      <dgm:prSet presAssocID="{009E2532-9BAE-4B9B-AE6D-4BD15F90E190}" presName="parTrans" presStyleLbl="bgSibTrans2D1" presStyleIdx="0" presStyleCnt="3" custAng="10619691" custScaleX="29884" custLinFactNeighborX="28828" custLinFactNeighborY="70525"/>
      <dgm:spPr/>
      <dgm:t>
        <a:bodyPr/>
        <a:lstStyle/>
        <a:p>
          <a:endParaRPr lang="ru-RU"/>
        </a:p>
      </dgm:t>
    </dgm:pt>
    <dgm:pt modelId="{5CAF9EAA-838D-4E39-9255-7F6C9B6A05E1}" type="pres">
      <dgm:prSet presAssocID="{9202A4B3-BCB1-4B91-8718-718A2C3E3BBE}" presName="node" presStyleLbl="node1" presStyleIdx="0" presStyleCnt="3" custScaleX="113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86758-6660-4342-8ED6-CCC07119546E}" type="pres">
      <dgm:prSet presAssocID="{FD2E0460-9DDA-436B-A261-CAD2B05F16EF}" presName="parTrans" presStyleLbl="bgSibTrans2D1" presStyleIdx="1" presStyleCnt="3" custAng="10800000" custFlipHor="1" custScaleX="60187" custLinFactNeighborX="-2079" custLinFactNeighborY="66308"/>
      <dgm:spPr/>
      <dgm:t>
        <a:bodyPr/>
        <a:lstStyle/>
        <a:p>
          <a:endParaRPr lang="ru-RU"/>
        </a:p>
      </dgm:t>
    </dgm:pt>
    <dgm:pt modelId="{49EF6D36-381C-4A4E-9D2E-744F15027E66}" type="pres">
      <dgm:prSet presAssocID="{BB2BA172-EA21-4D90-B62D-E9C3650624CA}" presName="node" presStyleLbl="node1" presStyleIdx="1" presStyleCnt="3" custScaleX="116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DCCE2-9733-4357-A3CB-2F50733BB029}" type="pres">
      <dgm:prSet presAssocID="{B9157E59-88A9-4EA7-ACB9-5A7223F57AD3}" presName="parTrans" presStyleLbl="bgSibTrans2D1" presStyleIdx="2" presStyleCnt="3" custAng="10657095" custScaleX="30105" custLinFactNeighborX="-31268" custLinFactNeighborY="61594"/>
      <dgm:spPr/>
      <dgm:t>
        <a:bodyPr/>
        <a:lstStyle/>
        <a:p>
          <a:endParaRPr lang="ru-RU"/>
        </a:p>
      </dgm:t>
    </dgm:pt>
    <dgm:pt modelId="{C45BA92D-5030-4FC0-A7BF-17E2E393A390}" type="pres">
      <dgm:prSet presAssocID="{8513EE53-1085-4126-989F-C606BBF63E21}" presName="node" presStyleLbl="node1" presStyleIdx="2" presStyleCnt="3" custScaleX="112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4F61D5-EBA9-4FE4-AB8B-17101039C382}" type="presOf" srcId="{BB2BA172-EA21-4D90-B62D-E9C3650624CA}" destId="{49EF6D36-381C-4A4E-9D2E-744F15027E66}" srcOrd="0" destOrd="0" presId="urn:microsoft.com/office/officeart/2005/8/layout/radial4"/>
    <dgm:cxn modelId="{359B5F13-7AD3-486A-AC50-06443A228CA8}" type="presOf" srcId="{B21EFB21-2BB9-4503-9DCA-D027347CBD62}" destId="{7962F161-32FB-4FC5-8BB3-1AA78E761104}" srcOrd="0" destOrd="0" presId="urn:microsoft.com/office/officeart/2005/8/layout/radial4"/>
    <dgm:cxn modelId="{F4A670BB-51B5-4AB7-8154-903CC77E2EBC}" type="presOf" srcId="{B9157E59-88A9-4EA7-ACB9-5A7223F57AD3}" destId="{22BDCCE2-9733-4357-A3CB-2F50733BB029}" srcOrd="0" destOrd="0" presId="urn:microsoft.com/office/officeart/2005/8/layout/radial4"/>
    <dgm:cxn modelId="{7BB093A1-B27F-479D-BFE0-E51AE51EC7F4}" type="presOf" srcId="{FD2E0460-9DDA-436B-A261-CAD2B05F16EF}" destId="{6B086758-6660-4342-8ED6-CCC07119546E}" srcOrd="0" destOrd="0" presId="urn:microsoft.com/office/officeart/2005/8/layout/radial4"/>
    <dgm:cxn modelId="{3807FEB5-9DEA-49F4-B863-50BFE4AD329C}" srcId="{B21EFB21-2BB9-4503-9DCA-D027347CBD62}" destId="{BB2BA172-EA21-4D90-B62D-E9C3650624CA}" srcOrd="1" destOrd="0" parTransId="{FD2E0460-9DDA-436B-A261-CAD2B05F16EF}" sibTransId="{3DAC4901-5651-48F0-9090-BD5733511480}"/>
    <dgm:cxn modelId="{EB3977F8-B97F-4FB5-9BD4-C63A99474372}" type="presOf" srcId="{8513EE53-1085-4126-989F-C606BBF63E21}" destId="{C45BA92D-5030-4FC0-A7BF-17E2E393A390}" srcOrd="0" destOrd="0" presId="urn:microsoft.com/office/officeart/2005/8/layout/radial4"/>
    <dgm:cxn modelId="{157EC377-C1C0-4118-9C33-63F74AEB80E2}" type="presOf" srcId="{009E2532-9BAE-4B9B-AE6D-4BD15F90E190}" destId="{4473085B-7B07-424A-92C0-5B78BDFD7CA9}" srcOrd="0" destOrd="0" presId="urn:microsoft.com/office/officeart/2005/8/layout/radial4"/>
    <dgm:cxn modelId="{CD0CB696-B3FA-445F-AE37-38ADEFF9EBA6}" srcId="{B21EFB21-2BB9-4503-9DCA-D027347CBD62}" destId="{9202A4B3-BCB1-4B91-8718-718A2C3E3BBE}" srcOrd="0" destOrd="0" parTransId="{009E2532-9BAE-4B9B-AE6D-4BD15F90E190}" sibTransId="{ED20E845-0ECA-4C57-9A0F-7331A0526F56}"/>
    <dgm:cxn modelId="{EE45BC83-0227-4FC6-89BF-4DF6FC100B0B}" srcId="{B21EFB21-2BB9-4503-9DCA-D027347CBD62}" destId="{8513EE53-1085-4126-989F-C606BBF63E21}" srcOrd="2" destOrd="0" parTransId="{B9157E59-88A9-4EA7-ACB9-5A7223F57AD3}" sibTransId="{4617F1C8-6DEC-4184-B216-BF2E73635414}"/>
    <dgm:cxn modelId="{E315E5A4-B494-4210-A888-C5971E9F67F7}" type="presOf" srcId="{57B66DA5-CD11-4D97-8BF3-FDAB16A54542}" destId="{B0353B7F-3557-4B89-8C2C-B4CFF47EA286}" srcOrd="0" destOrd="0" presId="urn:microsoft.com/office/officeart/2005/8/layout/radial4"/>
    <dgm:cxn modelId="{E37C456D-D67D-40AA-A52A-D9ABBB9B9625}" type="presOf" srcId="{9202A4B3-BCB1-4B91-8718-718A2C3E3BBE}" destId="{5CAF9EAA-838D-4E39-9255-7F6C9B6A05E1}" srcOrd="0" destOrd="0" presId="urn:microsoft.com/office/officeart/2005/8/layout/radial4"/>
    <dgm:cxn modelId="{B33C547C-1767-4DF4-BE7C-F1FC9D51512B}" srcId="{57B66DA5-CD11-4D97-8BF3-FDAB16A54542}" destId="{B21EFB21-2BB9-4503-9DCA-D027347CBD62}" srcOrd="0" destOrd="0" parTransId="{9C2720DE-ADDF-4C39-A3FB-112050E2033D}" sibTransId="{17EFFDCF-999E-4815-AEC4-53348E5927EE}"/>
    <dgm:cxn modelId="{96C03DE2-C45B-4288-BA05-5DE68D7A7DB4}" type="presParOf" srcId="{B0353B7F-3557-4B89-8C2C-B4CFF47EA286}" destId="{7962F161-32FB-4FC5-8BB3-1AA78E761104}" srcOrd="0" destOrd="0" presId="urn:microsoft.com/office/officeart/2005/8/layout/radial4"/>
    <dgm:cxn modelId="{1FE14256-9307-46F8-844D-E6F494F37D92}" type="presParOf" srcId="{B0353B7F-3557-4B89-8C2C-B4CFF47EA286}" destId="{4473085B-7B07-424A-92C0-5B78BDFD7CA9}" srcOrd="1" destOrd="0" presId="urn:microsoft.com/office/officeart/2005/8/layout/radial4"/>
    <dgm:cxn modelId="{64CB03D7-010B-4CBC-9D70-9E015408C24C}" type="presParOf" srcId="{B0353B7F-3557-4B89-8C2C-B4CFF47EA286}" destId="{5CAF9EAA-838D-4E39-9255-7F6C9B6A05E1}" srcOrd="2" destOrd="0" presId="urn:microsoft.com/office/officeart/2005/8/layout/radial4"/>
    <dgm:cxn modelId="{681C5E30-35E8-4996-B1C1-3281A1A0B2ED}" type="presParOf" srcId="{B0353B7F-3557-4B89-8C2C-B4CFF47EA286}" destId="{6B086758-6660-4342-8ED6-CCC07119546E}" srcOrd="3" destOrd="0" presId="urn:microsoft.com/office/officeart/2005/8/layout/radial4"/>
    <dgm:cxn modelId="{E9D04C19-8A2C-4BD6-B0AE-3B713B57FEE5}" type="presParOf" srcId="{B0353B7F-3557-4B89-8C2C-B4CFF47EA286}" destId="{49EF6D36-381C-4A4E-9D2E-744F15027E66}" srcOrd="4" destOrd="0" presId="urn:microsoft.com/office/officeart/2005/8/layout/radial4"/>
    <dgm:cxn modelId="{9D923DE1-9E4E-492B-BB31-360F43817173}" type="presParOf" srcId="{B0353B7F-3557-4B89-8C2C-B4CFF47EA286}" destId="{22BDCCE2-9733-4357-A3CB-2F50733BB029}" srcOrd="5" destOrd="0" presId="urn:microsoft.com/office/officeart/2005/8/layout/radial4"/>
    <dgm:cxn modelId="{281602D8-7B46-4E3D-99D3-D25140934AD7}" type="presParOf" srcId="{B0353B7F-3557-4B89-8C2C-B4CFF47EA286}" destId="{C45BA92D-5030-4FC0-A7BF-17E2E393A39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2F161-32FB-4FC5-8BB3-1AA78E761104}">
      <dsp:nvSpPr>
        <dsp:cNvPr id="0" name=""/>
        <dsp:cNvSpPr/>
      </dsp:nvSpPr>
      <dsp:spPr>
        <a:xfrm>
          <a:off x="3341218" y="3314993"/>
          <a:ext cx="2468880" cy="2468880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94000">
              <a:srgbClr val="9933FF"/>
            </a:gs>
          </a:gsLst>
          <a:lin ang="5400000" scaled="0"/>
        </a:gradFill>
        <a:ln w="88900" cap="flat" cmpd="thickThin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ЛЕЧЕБНЫЙ ПРИЗНАК</a:t>
          </a:r>
          <a:endParaRPr lang="ru-RU" sz="2200" b="1" kern="1200" dirty="0"/>
        </a:p>
      </dsp:txBody>
      <dsp:txXfrm>
        <a:off x="3341218" y="3314993"/>
        <a:ext cx="2468880" cy="2468880"/>
      </dsp:txXfrm>
    </dsp:sp>
    <dsp:sp modelId="{4473085B-7B07-424A-92C0-5B78BDFD7CA9}">
      <dsp:nvSpPr>
        <dsp:cNvPr id="0" name=""/>
        <dsp:cNvSpPr/>
      </dsp:nvSpPr>
      <dsp:spPr>
        <a:xfrm rot="1919691">
          <a:off x="2850103" y="3267454"/>
          <a:ext cx="670494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F9EAA-838D-4E39-9255-7F6C9B6A05E1}">
      <dsp:nvSpPr>
        <dsp:cNvPr id="0" name=""/>
        <dsp:cNvSpPr/>
      </dsp:nvSpPr>
      <dsp:spPr>
        <a:xfrm>
          <a:off x="289376" y="1541406"/>
          <a:ext cx="2660451" cy="187634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ln w="88900" cap="flat" cmpd="thickThin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5050"/>
              </a:solidFill>
            </a:rPr>
            <a:t>НУЖДАЮЩИЕСЯ В НЕОТЛОЖНОЙ МЕДИЦИНСКОЙ ПОМОЩИ</a:t>
          </a:r>
          <a:endParaRPr lang="ru-RU" sz="2000" b="1" kern="1200" dirty="0">
            <a:solidFill>
              <a:srgbClr val="FF5050"/>
            </a:solidFill>
          </a:endParaRPr>
        </a:p>
      </dsp:txBody>
      <dsp:txXfrm>
        <a:off x="289376" y="1541406"/>
        <a:ext cx="2660451" cy="1876348"/>
      </dsp:txXfrm>
    </dsp:sp>
    <dsp:sp modelId="{6B086758-6660-4342-8ED6-CCC07119546E}">
      <dsp:nvSpPr>
        <dsp:cNvPr id="0" name=""/>
        <dsp:cNvSpPr/>
      </dsp:nvSpPr>
      <dsp:spPr>
        <a:xfrm rot="16200000" flipH="1">
          <a:off x="3853818" y="2177330"/>
          <a:ext cx="1350389" cy="703630"/>
        </a:xfrm>
        <a:prstGeom prst="leftArrow">
          <a:avLst>
            <a:gd name="adj1" fmla="val 60000"/>
            <a:gd name="adj2" fmla="val 50000"/>
          </a:avLst>
        </a:prstGeom>
        <a:gradFill flip="none" rotWithShape="1">
          <a:gsLst>
            <a:gs pos="2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F6D36-381C-4A4E-9D2E-744F15027E66}">
      <dsp:nvSpPr>
        <dsp:cNvPr id="0" name=""/>
        <dsp:cNvSpPr/>
      </dsp:nvSpPr>
      <dsp:spPr>
        <a:xfrm>
          <a:off x="3214684" y="2580"/>
          <a:ext cx="2721948" cy="1876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88900" cap="flat" cmpd="thickThin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МЕДИЦИНСКАЯ ПОМОЩЬ МОЖЕТ БЫТЬ ОТСРОЧЕНА</a:t>
          </a:r>
          <a:endParaRPr lang="ru-RU" sz="2000" b="1" kern="1200" dirty="0"/>
        </a:p>
      </dsp:txBody>
      <dsp:txXfrm>
        <a:off x="3214684" y="2580"/>
        <a:ext cx="2721948" cy="1876348"/>
      </dsp:txXfrm>
    </dsp:sp>
    <dsp:sp modelId="{22BDCCE2-9733-4357-A3CB-2F50733BB029}">
      <dsp:nvSpPr>
        <dsp:cNvPr id="0" name=""/>
        <dsp:cNvSpPr/>
      </dsp:nvSpPr>
      <dsp:spPr>
        <a:xfrm rot="8557095">
          <a:off x="5573495" y="3204613"/>
          <a:ext cx="675452" cy="703630"/>
        </a:xfrm>
        <a:prstGeom prst="lef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BA92D-5030-4FC0-A7BF-17E2E393A390}">
      <dsp:nvSpPr>
        <dsp:cNvPr id="0" name=""/>
        <dsp:cNvSpPr/>
      </dsp:nvSpPr>
      <dsp:spPr>
        <a:xfrm>
          <a:off x="6208807" y="1541406"/>
          <a:ext cx="2645815" cy="1876348"/>
        </a:xfrm>
        <a:prstGeom prst="roundRect">
          <a:avLst>
            <a:gd name="adj" fmla="val 10000"/>
          </a:avLst>
        </a:prstGeom>
        <a:gradFill flip="none" rotWithShape="1">
          <a:gsLst>
            <a:gs pos="90000">
              <a:srgbClr val="0066FF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ln w="88900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5050"/>
              </a:solidFill>
            </a:rPr>
            <a:t>ПОВРЕЖДЕНИЯ, НЕ СОВМЕСТИМЫЕ С ЖИЗНЬЮ</a:t>
          </a:r>
          <a:endParaRPr lang="ru-RU" sz="2000" b="1" kern="1200" dirty="0">
            <a:solidFill>
              <a:srgbClr val="FF5050"/>
            </a:solidFill>
          </a:endParaRPr>
        </a:p>
      </dsp:txBody>
      <dsp:txXfrm>
        <a:off x="6208807" y="1541406"/>
        <a:ext cx="2645815" cy="1876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ADA724-E6D6-4893-9D96-F3AA25356BC9}" type="datetimeFigureOut">
              <a:rPr lang="ru-RU"/>
              <a:pPr>
                <a:defRPr/>
              </a:pPr>
              <a:t>03.09.2010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21F12C-1DA8-49BC-90FE-B8D3F7972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76CB7-59BA-4F3C-BE22-F6688ED99659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3962400" y="63388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>
                <a:solidFill>
                  <a:schemeClr val="tx2"/>
                </a:solidFill>
              </a:rPr>
              <a:t>“ Add your company slogan ”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52400" y="1981200"/>
            <a:ext cx="6172200" cy="8382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143000" y="25146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655320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E8CEFA-4B92-4639-8A1C-983F2334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0E0CC-A251-4F7A-9FC3-55EF83604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D6052-7E34-45C5-B5AD-B6EA6E6DB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3962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35205-B7B9-453A-B8CA-3D6BD9FD5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88E5-35BC-437F-833B-781AB12D3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8754-C847-4B80-AF34-027B2AD2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8894-5952-47B6-B29D-00E9C49E7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6206-43BA-4762-9B4C-853E86C1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82F64-8E42-4125-B58E-AE04D2529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3CA8-69C5-4882-9CC0-5423B797F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7B398-E5D9-4CD4-9DC0-442C09429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84A0-5F07-4018-96D2-A67304BEC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295400" y="381000"/>
            <a:ext cx="396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7ACADB-A1B9-4D39-9BF4-EFAC69ED7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31" name="Group 43"/>
          <p:cNvGrpSpPr>
            <a:grpSpLocks/>
          </p:cNvGrpSpPr>
          <p:nvPr/>
        </p:nvGrpSpPr>
        <p:grpSpPr bwMode="auto">
          <a:xfrm>
            <a:off x="7938" y="457200"/>
            <a:ext cx="9136062" cy="457200"/>
            <a:chOff x="5" y="288"/>
            <a:chExt cx="5755" cy="288"/>
          </a:xfrm>
        </p:grpSpPr>
        <p:sp>
          <p:nvSpPr>
            <p:cNvPr id="1054" name="Rectangle 30"/>
            <p:cNvSpPr>
              <a:spLocks noChangeArrowheads="1"/>
            </p:cNvSpPr>
            <p:nvPr userDrawn="1"/>
          </p:nvSpPr>
          <p:spPr bwMode="gray">
            <a:xfrm>
              <a:off x="5" y="498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gray">
            <a:xfrm>
              <a:off x="5" y="43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gray">
            <a:xfrm>
              <a:off x="5" y="375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 userDrawn="1"/>
          </p:nvSpPr>
          <p:spPr bwMode="gray">
            <a:xfrm>
              <a:off x="720" y="288"/>
              <a:ext cx="82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gray">
            <a:xfrm>
              <a:off x="3422" y="49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2" name="Rectangle 3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3421" y="32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1563" y="1871663"/>
            <a:ext cx="7143750" cy="177165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FFFF00"/>
                </a:solidFill>
              </a:rPr>
              <a:t>НЕОТЛОЖНАЯ ДОВРАЧЕБНАЯ  ПОМОЩЬ ПРИ ТРАВМАХ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215082"/>
            <a:ext cx="9144000" cy="64291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ФГУ «1469 ВМКГ СФ»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0" y="214313"/>
            <a:ext cx="3714750" cy="714375"/>
          </a:xfrm>
          <a:prstGeom prst="roundRect">
            <a:avLst/>
          </a:prstGeom>
          <a:gradFill flip="none" rotWithShape="1">
            <a:gsLst>
              <a:gs pos="11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ЗДОРОВЬЕ – ВЫСШЕЕ БЛАГО</a:t>
            </a:r>
          </a:p>
        </p:txBody>
      </p:sp>
      <p:sp>
        <p:nvSpPr>
          <p:cNvPr id="3079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00063" y="4500563"/>
            <a:ext cx="8001000" cy="857250"/>
          </a:xfrm>
        </p:spPr>
        <p:txBody>
          <a:bodyPr/>
          <a:lstStyle/>
          <a:p>
            <a:pPr algn="ctr" eaLnBrk="1" hangingPunct="1"/>
            <a:r>
              <a:rPr lang="ru-RU" b="1" i="1" dirty="0" smtClean="0"/>
              <a:t>Преподаватель учебно-методического отдела</a:t>
            </a:r>
          </a:p>
          <a:p>
            <a:pPr algn="ctr" eaLnBrk="1" hangingPunct="1"/>
            <a:r>
              <a:rPr lang="ru-RU" b="1" i="1" dirty="0" smtClean="0"/>
              <a:t>врач-методист</a:t>
            </a:r>
          </a:p>
          <a:p>
            <a:pPr algn="ctr" eaLnBrk="1" hangingPunct="1"/>
            <a:r>
              <a:rPr lang="ru-RU" b="1" i="1" dirty="0" smtClean="0"/>
              <a:t>РЫВКИН</a:t>
            </a:r>
          </a:p>
          <a:p>
            <a:pPr algn="ctr" eaLnBrk="1" hangingPunct="1"/>
            <a:r>
              <a:rPr lang="ru-RU" b="1" i="1" dirty="0" smtClean="0"/>
              <a:t>Владимир Михайлович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205038"/>
            <a:ext cx="8280400" cy="18716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ПЕРВАЯ И ДОВРАЧЕБНАЯ ПОМОЩЬ ПРИ РАНЕНИЯХ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3500" y="214313"/>
            <a:ext cx="3714750" cy="714375"/>
          </a:xfrm>
          <a:prstGeom prst="roundRect">
            <a:avLst/>
          </a:prstGeom>
          <a:gradFill flip="none" rotWithShape="1">
            <a:gsLst>
              <a:gs pos="11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rial Black" pitchFamily="34" charset="0"/>
              </a:rPr>
              <a:t>ARGUMENTUM AD REM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215082"/>
            <a:ext cx="9144000" cy="64291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КОНФЕРЕНЦИЯ МЕДИЦИНСКИХ СЕСТЁР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569325" cy="5475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latin typeface="Times New Roman" pitchFamily="18" charset="0"/>
              </a:rPr>
              <a:t>  </a:t>
            </a:r>
            <a:r>
              <a:rPr lang="ru-RU" sz="4000" b="1" smtClean="0">
                <a:solidFill>
                  <a:srgbClr val="FFFF00"/>
                </a:solidFill>
                <a:latin typeface="Times New Roman" pitchFamily="18" charset="0"/>
              </a:rPr>
              <a:t>Актуальность задач по лечению ран обусловлена возросшим числом несчастных случаев и массовых поражений в результате дорожно-транспортных происшествий, стихийных бедствий, промышленных аварий и катастроф, а также локальных военных конфликтов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solidFill>
                  <a:srgbClr val="FFFF00"/>
                </a:solidFill>
              </a:rPr>
              <a:t> </a:t>
            </a:r>
            <a:r>
              <a:rPr lang="ru-RU" sz="4400" smtClean="0">
                <a:solidFill>
                  <a:srgbClr val="FFFF00"/>
                </a:solidFill>
              </a:rPr>
              <a:t>РАНЫ</a:t>
            </a:r>
            <a:endParaRPr lang="en-US" sz="4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214563"/>
            <a:ext cx="8607425" cy="316865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/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ПОВРЕЖДЕНИЕ ТКАНЕЙ ОРГАНИЗМА ВСЛЕДСТВИЕ МЕХАНИЧЕСКОГО ВОЗДЕЙСТВИЯ, СОПРОВОЖДАЮЩЕЕСЯ НАРУШЕНИЕМ ЦЕЛОСТИ КОЖИ ИЛИ СЛИЗИСТЫХ ОБОЛОЧЕК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black">
          <a:xfrm>
            <a:off x="1295400" y="381000"/>
            <a:ext cx="396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РАНА – </a:t>
            </a:r>
            <a:endParaRPr lang="en-US" sz="2400" b="1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85750"/>
            <a:ext cx="3962400" cy="5635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00"/>
                </a:solidFill>
              </a:rPr>
              <a:t>РАНА</a:t>
            </a:r>
            <a:endParaRPr lang="en-US" sz="4000" smtClean="0">
              <a:solidFill>
                <a:srgbClr val="FFFF00"/>
              </a:solidFill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614488" y="1828800"/>
            <a:ext cx="5929312" cy="3946525"/>
            <a:chOff x="1017" y="1152"/>
            <a:chExt cx="3735" cy="2486"/>
          </a:xfrm>
        </p:grpSpPr>
        <p:grpSp>
          <p:nvGrpSpPr>
            <p:cNvPr id="14356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14369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0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1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57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14366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7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8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58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14363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4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5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6D440E"/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59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14360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1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2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2F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340" name="AutoShape 10"/>
          <p:cNvSpPr>
            <a:spLocks noChangeArrowheads="1"/>
          </p:cNvSpPr>
          <p:nvPr/>
        </p:nvSpPr>
        <p:spPr bwMode="gray">
          <a:xfrm>
            <a:off x="5214938" y="4786313"/>
            <a:ext cx="2857500" cy="1874837"/>
          </a:xfrm>
          <a:prstGeom prst="hexagon">
            <a:avLst>
              <a:gd name="adj" fmla="val 28909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10"/>
          <p:cNvSpPr>
            <a:spLocks noChangeArrowheads="1"/>
          </p:cNvSpPr>
          <p:nvPr/>
        </p:nvSpPr>
        <p:spPr bwMode="gray">
          <a:xfrm>
            <a:off x="1071563" y="4786313"/>
            <a:ext cx="2857500" cy="1874837"/>
          </a:xfrm>
          <a:prstGeom prst="hexagon">
            <a:avLst>
              <a:gd name="adj" fmla="val 28909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gray">
          <a:xfrm>
            <a:off x="1214438" y="4857750"/>
            <a:ext cx="2628900" cy="1711325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>
            <a:off x="5357813" y="4857750"/>
            <a:ext cx="2571750" cy="1711325"/>
          </a:xfrm>
          <a:prstGeom prst="hexagon">
            <a:avLst>
              <a:gd name="adj" fmla="val 28901"/>
              <a:gd name="vf" fmla="val 115470"/>
            </a:avLst>
          </a:prstGeom>
          <a:solidFill>
            <a:srgbClr val="00FF00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gray">
          <a:xfrm>
            <a:off x="5214938" y="928688"/>
            <a:ext cx="2286000" cy="1874837"/>
          </a:xfrm>
          <a:prstGeom prst="hexagon">
            <a:avLst>
              <a:gd name="adj" fmla="val 28908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10"/>
          <p:cNvSpPr>
            <a:spLocks noChangeArrowheads="1"/>
          </p:cNvSpPr>
          <p:nvPr/>
        </p:nvSpPr>
        <p:spPr bwMode="gray">
          <a:xfrm>
            <a:off x="1643063" y="928688"/>
            <a:ext cx="2286000" cy="1874837"/>
          </a:xfrm>
          <a:prstGeom prst="hexagon">
            <a:avLst>
              <a:gd name="adj" fmla="val 28908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7"/>
          <p:cNvSpPr>
            <a:spLocks noChangeArrowheads="1"/>
          </p:cNvSpPr>
          <p:nvPr/>
        </p:nvSpPr>
        <p:spPr bwMode="gray">
          <a:xfrm>
            <a:off x="1785938" y="1000125"/>
            <a:ext cx="2057400" cy="1711325"/>
          </a:xfrm>
          <a:prstGeom prst="hexagon">
            <a:avLst>
              <a:gd name="adj" fmla="val 28898"/>
              <a:gd name="vf" fmla="val 11547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7"/>
          <p:cNvSpPr>
            <a:spLocks noChangeArrowheads="1"/>
          </p:cNvSpPr>
          <p:nvPr/>
        </p:nvSpPr>
        <p:spPr bwMode="gray">
          <a:xfrm>
            <a:off x="5357813" y="1000125"/>
            <a:ext cx="2057400" cy="1711325"/>
          </a:xfrm>
          <a:prstGeom prst="hexagon">
            <a:avLst>
              <a:gd name="adj" fmla="val 28898"/>
              <a:gd name="vf" fmla="val 11547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gray">
          <a:xfrm>
            <a:off x="2143125" y="1571625"/>
            <a:ext cx="13001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КОЛОТАЯ</a:t>
            </a: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gray">
          <a:xfrm>
            <a:off x="5715000" y="1643063"/>
            <a:ext cx="13033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РЕЗАНАЯ</a:t>
            </a: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gray">
          <a:xfrm>
            <a:off x="2143125" y="3571875"/>
            <a:ext cx="1160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РВАНАЯ</a:t>
            </a: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gray">
          <a:xfrm>
            <a:off x="3571875" y="2571750"/>
            <a:ext cx="20716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УШИБЛЕННАЯ</a:t>
            </a: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gray">
          <a:xfrm>
            <a:off x="1285875" y="5500688"/>
            <a:ext cx="23622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FF"/>
                </a:solidFill>
              </a:rPr>
              <a:t>СКАЛЬПИРОВАННАЯ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4353" name="Text Box 13"/>
          <p:cNvSpPr txBox="1">
            <a:spLocks noChangeArrowheads="1"/>
          </p:cNvSpPr>
          <p:nvPr/>
        </p:nvSpPr>
        <p:spPr bwMode="gray">
          <a:xfrm>
            <a:off x="5500688" y="3571875"/>
            <a:ext cx="16732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FFFFFF"/>
                </a:solidFill>
              </a:rPr>
              <a:t>УКУШЕННАЯ</a:t>
            </a: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gray">
          <a:xfrm>
            <a:off x="3571875" y="4572000"/>
            <a:ext cx="20193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FF"/>
                </a:solidFill>
              </a:rPr>
              <a:t>ОГНЕСТРЕЛЬНАЯ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gray">
          <a:xfrm>
            <a:off x="5643563" y="5500688"/>
            <a:ext cx="19478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FF"/>
                </a:solidFill>
              </a:rPr>
              <a:t>РАЗМОЗЖЁННАЯ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ОГНЕСТРЕЛЬНАЯ РАНА</a:t>
            </a:r>
            <a:endParaRPr lang="en-US" sz="1400" smtClean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500063" y="1071563"/>
            <a:ext cx="8072437" cy="857250"/>
            <a:chOff x="1104" y="1200"/>
            <a:chExt cx="3504" cy="582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58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0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1411" cy="46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259" y="1297"/>
              <a:ext cx="104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 ВИДУ РАНЯЩЕГО СНАРЯДА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82" name="Text Box 8"/>
            <p:cNvSpPr txBox="1">
              <a:spLocks noChangeArrowheads="1"/>
            </p:cNvSpPr>
            <p:nvPr/>
          </p:nvSpPr>
          <p:spPr bwMode="gray">
            <a:xfrm>
              <a:off x="2716" y="1245"/>
              <a:ext cx="1822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rgbClr val="FF0000"/>
                  </a:solidFill>
                </a:rPr>
                <a:t>ПУЛЕВАЯ</a:t>
              </a:r>
            </a:p>
            <a:p>
              <a:pPr eaLnBrk="0" hangingPunct="0"/>
              <a:r>
                <a:rPr lang="ru-RU" sz="2000" b="1">
                  <a:solidFill>
                    <a:srgbClr val="FF0000"/>
                  </a:solidFill>
                </a:rPr>
                <a:t>ОСКОЛОЧНАЯ</a:t>
              </a:r>
              <a:endParaRPr lang="en-US" sz="1400">
                <a:solidFill>
                  <a:srgbClr val="FF0000"/>
                </a:solidFill>
              </a:endParaRPr>
            </a:p>
          </p:txBody>
        </p:sp>
      </p:grp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500063" y="1928813"/>
            <a:ext cx="8072437" cy="928687"/>
            <a:chOff x="1104" y="1794"/>
            <a:chExt cx="3504" cy="585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1794"/>
              <a:ext cx="3504" cy="58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6" name="AutoShape 11"/>
            <p:cNvSpPr>
              <a:spLocks noChangeArrowheads="1"/>
            </p:cNvSpPr>
            <p:nvPr/>
          </p:nvSpPr>
          <p:spPr bwMode="gray">
            <a:xfrm>
              <a:off x="1197" y="1839"/>
              <a:ext cx="1395" cy="46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6B6B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228" y="1884"/>
              <a:ext cx="106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 АНАТОМИЧЕСКОЙ </a:t>
              </a: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ЛОКАЛИЗАЦИИ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78" name="Text Box 14"/>
            <p:cNvSpPr txBox="1">
              <a:spLocks noChangeArrowheads="1"/>
            </p:cNvSpPr>
            <p:nvPr/>
          </p:nvSpPr>
          <p:spPr bwMode="gray">
            <a:xfrm>
              <a:off x="2747" y="1884"/>
              <a:ext cx="1777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rgbClr val="FF0000"/>
                  </a:solidFill>
                </a:rPr>
                <a:t>ГОЛОВА, ГРУДЬ, ЖИВОТ, КОНЕЧНОСТИ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15365" name="Group 15"/>
          <p:cNvGrpSpPr>
            <a:grpSpLocks/>
          </p:cNvGrpSpPr>
          <p:nvPr/>
        </p:nvGrpSpPr>
        <p:grpSpPr bwMode="auto">
          <a:xfrm>
            <a:off x="500063" y="2857500"/>
            <a:ext cx="8143875" cy="2235200"/>
            <a:chOff x="1104" y="2444"/>
            <a:chExt cx="3504" cy="1408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2444"/>
              <a:ext cx="3504" cy="140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2" name="AutoShape 17"/>
            <p:cNvSpPr>
              <a:spLocks noChangeArrowheads="1"/>
            </p:cNvSpPr>
            <p:nvPr/>
          </p:nvSpPr>
          <p:spPr bwMode="gray">
            <a:xfrm>
              <a:off x="1166" y="2759"/>
              <a:ext cx="1426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A56715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290" y="2894"/>
              <a:ext cx="8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 ОТНОШЕНИЮ </a:t>
              </a: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 ПОЛОСТЯМ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74" name="Text Box 20"/>
            <p:cNvSpPr txBox="1">
              <a:spLocks noChangeArrowheads="1"/>
            </p:cNvSpPr>
            <p:nvPr/>
          </p:nvSpPr>
          <p:spPr bwMode="gray">
            <a:xfrm>
              <a:off x="2685" y="2579"/>
              <a:ext cx="1839" cy="11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FF0000"/>
                  </a:solidFill>
                </a:rPr>
                <a:t>а) НЕПРОНИКАЮЩАЯ</a:t>
              </a:r>
            </a:p>
            <a:p>
              <a:pPr eaLnBrk="0" hangingPunct="0"/>
              <a:r>
                <a:rPr lang="ru-RU" b="1">
                  <a:solidFill>
                    <a:srgbClr val="FF0000"/>
                  </a:solidFill>
                </a:rPr>
                <a:t>б) ПРОНИКАЮЩАЯ: </a:t>
              </a:r>
            </a:p>
            <a:p>
              <a:pPr eaLnBrk="0" hangingPunct="0">
                <a:buFontTx/>
                <a:buChar char="-"/>
              </a:pPr>
              <a:r>
                <a:rPr lang="ru-RU" b="1">
                  <a:solidFill>
                    <a:srgbClr val="FF0000"/>
                  </a:solidFill>
                </a:rPr>
                <a:t>В ГРУДНУЮ ПОЛОСТЬ</a:t>
              </a:r>
            </a:p>
            <a:p>
              <a:pPr eaLnBrk="0" hangingPunct="0">
                <a:buFontTx/>
                <a:buChar char="-"/>
              </a:pPr>
              <a:r>
                <a:rPr lang="ru-RU" b="1">
                  <a:solidFill>
                    <a:srgbClr val="FF0000"/>
                  </a:solidFill>
                </a:rPr>
                <a:t>В БРЮШНУЮ ПОЛОСТЬ</a:t>
              </a:r>
            </a:p>
            <a:p>
              <a:pPr eaLnBrk="0" hangingPunct="0">
                <a:buFontTx/>
                <a:buChar char="-"/>
              </a:pPr>
              <a:r>
                <a:rPr lang="ru-RU" b="1">
                  <a:solidFill>
                    <a:srgbClr val="FF0000"/>
                  </a:solidFill>
                </a:rPr>
                <a:t>В ПОЛОСТЬ ЧЕРЕПА</a:t>
              </a:r>
            </a:p>
            <a:p>
              <a:pPr eaLnBrk="0" hangingPunct="0">
                <a:buFontTx/>
                <a:buChar char="-"/>
              </a:pPr>
              <a:r>
                <a:rPr lang="ru-RU" b="1">
                  <a:solidFill>
                    <a:srgbClr val="FF0000"/>
                  </a:solidFill>
                </a:rPr>
                <a:t>В ПОЛОСТЬ СУСТАВА</a:t>
              </a:r>
              <a:endParaRPr lang="en-US" sz="1400">
                <a:solidFill>
                  <a:srgbClr val="FF0000"/>
                </a:solidFill>
              </a:endParaRPr>
            </a:p>
          </p:txBody>
        </p:sp>
      </p:grpSp>
      <p:grpSp>
        <p:nvGrpSpPr>
          <p:cNvPr id="15366" name="Group 3"/>
          <p:cNvGrpSpPr>
            <a:grpSpLocks/>
          </p:cNvGrpSpPr>
          <p:nvPr/>
        </p:nvGrpSpPr>
        <p:grpSpPr bwMode="auto">
          <a:xfrm>
            <a:off x="500063" y="5143500"/>
            <a:ext cx="8143875" cy="1306513"/>
            <a:chOff x="1104" y="1200"/>
            <a:chExt cx="3504" cy="823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8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1442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gray">
            <a:xfrm>
              <a:off x="1235" y="1350"/>
              <a:ext cx="104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 ХАРАКТЕРУ РАНЕВОГО КАНАЛА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70" name="Text Box 8"/>
            <p:cNvSpPr txBox="1">
              <a:spLocks noChangeArrowheads="1"/>
            </p:cNvSpPr>
            <p:nvPr/>
          </p:nvSpPr>
          <p:spPr bwMode="gray">
            <a:xfrm>
              <a:off x="2716" y="1327"/>
              <a:ext cx="1808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rgbClr val="FF0000"/>
                  </a:solidFill>
                </a:rPr>
                <a:t>СКВОЗНАЯ</a:t>
              </a:r>
            </a:p>
            <a:p>
              <a:pPr eaLnBrk="0" hangingPunct="0"/>
              <a:r>
                <a:rPr lang="ru-RU" sz="2000" b="1">
                  <a:solidFill>
                    <a:srgbClr val="FF0000"/>
                  </a:solidFill>
                </a:rPr>
                <a:t>СЛЕПАЯ</a:t>
              </a:r>
            </a:p>
            <a:p>
              <a:pPr eaLnBrk="0" hangingPunct="0"/>
              <a:r>
                <a:rPr lang="ru-RU" sz="2000" b="1">
                  <a:solidFill>
                    <a:srgbClr val="FF0000"/>
                  </a:solidFill>
                </a:rPr>
                <a:t>КАСАТЕЛЬНАЯ</a:t>
              </a:r>
              <a:endParaRPr lang="en-US" sz="14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ОСНОВНЫЕ КЛИНИЧЕСКИЕ СИМПТОМЫ РАНЫ</a:t>
            </a:r>
            <a:endParaRPr lang="en-US" sz="1200" smtClean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71500" y="1357313"/>
            <a:ext cx="2687638" cy="1857375"/>
            <a:chOff x="2078" y="1824"/>
            <a:chExt cx="1615" cy="1821"/>
          </a:xfrm>
        </p:grpSpPr>
        <p:sp>
          <p:nvSpPr>
            <p:cNvPr id="67590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5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6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0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8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7595" name="Oval 11"/>
            <p:cNvSpPr>
              <a:spLocks noChangeArrowheads="1"/>
            </p:cNvSpPr>
            <p:nvPr/>
          </p:nvSpPr>
          <p:spPr bwMode="gray">
            <a:xfrm>
              <a:off x="2337" y="2082"/>
              <a:ext cx="1094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20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7597" name="AutoShape 13"/>
          <p:cNvSpPr>
            <a:spLocks noChangeArrowheads="1"/>
          </p:cNvSpPr>
          <p:nvPr/>
        </p:nvSpPr>
        <p:spPr bwMode="gray">
          <a:xfrm>
            <a:off x="428625" y="5000625"/>
            <a:ext cx="3357563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gray">
          <a:xfrm>
            <a:off x="428625" y="4357688"/>
            <a:ext cx="3357563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gray">
          <a:xfrm>
            <a:off x="428625" y="3714750"/>
            <a:ext cx="3286125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gray">
          <a:xfrm>
            <a:off x="5214938" y="4429125"/>
            <a:ext cx="36195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gray">
          <a:xfrm>
            <a:off x="5214938" y="3857625"/>
            <a:ext cx="36195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gray">
          <a:xfrm>
            <a:off x="5214938" y="3286125"/>
            <a:ext cx="36195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4" name="Text Box 21"/>
          <p:cNvSpPr txBox="1">
            <a:spLocks noChangeArrowheads="1"/>
          </p:cNvSpPr>
          <p:nvPr/>
        </p:nvSpPr>
        <p:spPr bwMode="gray">
          <a:xfrm>
            <a:off x="428625" y="5214938"/>
            <a:ext cx="333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НАРУШЕНИЕ ФУНКЦИИ</a:t>
            </a:r>
            <a:endParaRPr lang="en-US" b="1"/>
          </a:p>
        </p:txBody>
      </p:sp>
      <p:sp>
        <p:nvSpPr>
          <p:cNvPr id="16395" name="Text Box 22"/>
          <p:cNvSpPr txBox="1">
            <a:spLocks noChangeArrowheads="1"/>
          </p:cNvSpPr>
          <p:nvPr/>
        </p:nvSpPr>
        <p:spPr bwMode="gray">
          <a:xfrm>
            <a:off x="428625" y="4500563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КРОВОТЕЧЕНИЕ</a:t>
            </a:r>
            <a:endParaRPr lang="en-US" b="1"/>
          </a:p>
        </p:txBody>
      </p:sp>
      <p:sp>
        <p:nvSpPr>
          <p:cNvPr id="16396" name="Text Box 23"/>
          <p:cNvSpPr txBox="1">
            <a:spLocks noChangeArrowheads="1"/>
          </p:cNvSpPr>
          <p:nvPr/>
        </p:nvSpPr>
        <p:spPr bwMode="gray">
          <a:xfrm>
            <a:off x="428625" y="3929063"/>
            <a:ext cx="328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БОЛЬ</a:t>
            </a:r>
            <a:endParaRPr lang="en-US" b="1"/>
          </a:p>
        </p:txBody>
      </p:sp>
      <p:sp>
        <p:nvSpPr>
          <p:cNvPr id="16397" name="Text Box 25"/>
          <p:cNvSpPr txBox="1">
            <a:spLocks noChangeArrowheads="1"/>
          </p:cNvSpPr>
          <p:nvPr/>
        </p:nvSpPr>
        <p:spPr bwMode="gray">
          <a:xfrm>
            <a:off x="5286375" y="3429000"/>
            <a:ext cx="3500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ОСТРАЯ </a:t>
            </a:r>
            <a:r>
              <a:rPr lang="en-US" b="1"/>
              <a:t> </a:t>
            </a:r>
            <a:r>
              <a:rPr lang="ru-RU" b="1"/>
              <a:t>АНЕМИЯ</a:t>
            </a:r>
            <a:endParaRPr lang="en-US" b="1"/>
          </a:p>
        </p:txBody>
      </p:sp>
      <p:sp>
        <p:nvSpPr>
          <p:cNvPr id="16398" name="Text Box 26"/>
          <p:cNvSpPr txBox="1">
            <a:spLocks noChangeArrowheads="1"/>
          </p:cNvSpPr>
          <p:nvPr/>
        </p:nvSpPr>
        <p:spPr bwMode="gray">
          <a:xfrm>
            <a:off x="5500688" y="4071938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ШОК</a:t>
            </a:r>
            <a:endParaRPr lang="en-US" b="1"/>
          </a:p>
        </p:txBody>
      </p:sp>
      <p:grpSp>
        <p:nvGrpSpPr>
          <p:cNvPr id="16399" name="Group 3"/>
          <p:cNvGrpSpPr>
            <a:grpSpLocks/>
          </p:cNvGrpSpPr>
          <p:nvPr/>
        </p:nvGrpSpPr>
        <p:grpSpPr bwMode="auto">
          <a:xfrm>
            <a:off x="5786438" y="1357313"/>
            <a:ext cx="2687637" cy="1857375"/>
            <a:chOff x="2078" y="1824"/>
            <a:chExt cx="1615" cy="1821"/>
          </a:xfrm>
        </p:grpSpPr>
        <p:sp>
          <p:nvSpPr>
            <p:cNvPr id="36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8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0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1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gray">
            <a:xfrm>
              <a:off x="2337" y="2082"/>
              <a:ext cx="1094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13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3" name="AutoShape 18"/>
          <p:cNvSpPr>
            <a:spLocks noChangeArrowheads="1"/>
          </p:cNvSpPr>
          <p:nvPr/>
        </p:nvSpPr>
        <p:spPr bwMode="gray">
          <a:xfrm>
            <a:off x="5214938" y="5000625"/>
            <a:ext cx="36195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gray">
          <a:xfrm>
            <a:off x="5214938" y="5572125"/>
            <a:ext cx="36195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402" name="Text Box 25"/>
          <p:cNvSpPr txBox="1">
            <a:spLocks noChangeArrowheads="1"/>
          </p:cNvSpPr>
          <p:nvPr/>
        </p:nvSpPr>
        <p:spPr bwMode="gray">
          <a:xfrm>
            <a:off x="1071563" y="1785938"/>
            <a:ext cx="160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МЕСТНЫЕ </a:t>
            </a:r>
          </a:p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СИМПТОМЫ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403" name="Text Box 25"/>
          <p:cNvSpPr txBox="1">
            <a:spLocks noChangeArrowheads="1"/>
          </p:cNvSpPr>
          <p:nvPr/>
        </p:nvSpPr>
        <p:spPr bwMode="gray">
          <a:xfrm>
            <a:off x="6286500" y="1857375"/>
            <a:ext cx="160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ОБЩИЕ </a:t>
            </a:r>
          </a:p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СИМПТОМЫ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404" name="Text Box 25"/>
          <p:cNvSpPr txBox="1">
            <a:spLocks noChangeArrowheads="1"/>
          </p:cNvSpPr>
          <p:nvPr/>
        </p:nvSpPr>
        <p:spPr bwMode="gray">
          <a:xfrm>
            <a:off x="5786438" y="4572000"/>
            <a:ext cx="257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СЕПСИС</a:t>
            </a:r>
            <a:endParaRPr lang="en-US" b="1"/>
          </a:p>
        </p:txBody>
      </p:sp>
      <p:sp>
        <p:nvSpPr>
          <p:cNvPr id="16405" name="Text Box 25"/>
          <p:cNvSpPr txBox="1">
            <a:spLocks noChangeArrowheads="1"/>
          </p:cNvSpPr>
          <p:nvPr/>
        </p:nvSpPr>
        <p:spPr bwMode="gray">
          <a:xfrm>
            <a:off x="5857875" y="5143500"/>
            <a:ext cx="257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ИНТОКСИКАЦИЯ</a:t>
            </a:r>
            <a:endParaRPr lang="en-US" b="1"/>
          </a:p>
        </p:txBody>
      </p:sp>
      <p:sp>
        <p:nvSpPr>
          <p:cNvPr id="16406" name="Text Box 25"/>
          <p:cNvSpPr txBox="1">
            <a:spLocks noChangeArrowheads="1"/>
          </p:cNvSpPr>
          <p:nvPr/>
        </p:nvSpPr>
        <p:spPr bwMode="gray">
          <a:xfrm>
            <a:off x="5357813" y="5715000"/>
            <a:ext cx="335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КЛИНИЧЕСКАЯ СМЕРТЬ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МЕДИЦИНСКАЯ СЕСТРА</a:t>
            </a:r>
            <a:endParaRPr lang="en-US" sz="1600" smtClean="0"/>
          </a:p>
        </p:txBody>
      </p:sp>
      <p:sp>
        <p:nvSpPr>
          <p:cNvPr id="17411" name="AutoShape 48"/>
          <p:cNvSpPr>
            <a:spLocks noChangeArrowheads="1"/>
          </p:cNvSpPr>
          <p:nvPr/>
        </p:nvSpPr>
        <p:spPr bwMode="gray">
          <a:xfrm>
            <a:off x="357188" y="2428875"/>
            <a:ext cx="2438400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49"/>
          <p:cNvSpPr>
            <a:spLocks noChangeArrowheads="1"/>
          </p:cNvSpPr>
          <p:nvPr/>
        </p:nvSpPr>
        <p:spPr bwMode="gray">
          <a:xfrm>
            <a:off x="428625" y="4429125"/>
            <a:ext cx="22860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50"/>
          <p:cNvSpPr>
            <a:spLocks noChangeArrowheads="1"/>
          </p:cNvSpPr>
          <p:nvPr/>
        </p:nvSpPr>
        <p:spPr bwMode="gray">
          <a:xfrm>
            <a:off x="428625" y="2500313"/>
            <a:ext cx="22860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14" name="Group 51"/>
          <p:cNvGrpSpPr>
            <a:grpSpLocks/>
          </p:cNvGrpSpPr>
          <p:nvPr/>
        </p:nvGrpSpPr>
        <p:grpSpPr bwMode="auto">
          <a:xfrm>
            <a:off x="1214438" y="2143125"/>
            <a:ext cx="642937" cy="642938"/>
            <a:chOff x="1289" y="582"/>
            <a:chExt cx="668" cy="668"/>
          </a:xfrm>
        </p:grpSpPr>
        <p:sp>
          <p:nvSpPr>
            <p:cNvPr id="17441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7442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3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4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5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7415" name="Text Box 57"/>
          <p:cNvSpPr txBox="1">
            <a:spLocks noChangeArrowheads="1"/>
          </p:cNvSpPr>
          <p:nvPr/>
        </p:nvSpPr>
        <p:spPr bwMode="gray">
          <a:xfrm>
            <a:off x="1357313" y="22145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16" name="Text Box 58"/>
          <p:cNvSpPr txBox="1">
            <a:spLocks noChangeArrowheads="1"/>
          </p:cNvSpPr>
          <p:nvPr/>
        </p:nvSpPr>
        <p:spPr bwMode="gray">
          <a:xfrm>
            <a:off x="357188" y="2857500"/>
            <a:ext cx="243998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0000"/>
                </a:solidFill>
              </a:rPr>
              <a:t>локализацию, размер и глубину раны</a:t>
            </a:r>
            <a:endParaRPr lang="en-US" sz="24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7417" name="AutoShape 60"/>
          <p:cNvSpPr>
            <a:spLocks noChangeArrowheads="1"/>
          </p:cNvSpPr>
          <p:nvPr/>
        </p:nvSpPr>
        <p:spPr bwMode="gray">
          <a:xfrm>
            <a:off x="6715125" y="2286000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AutoShape 61"/>
          <p:cNvSpPr>
            <a:spLocks noChangeArrowheads="1"/>
          </p:cNvSpPr>
          <p:nvPr/>
        </p:nvSpPr>
        <p:spPr bwMode="gray">
          <a:xfrm>
            <a:off x="6715125" y="4357688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AutoShape 62"/>
          <p:cNvSpPr>
            <a:spLocks noChangeArrowheads="1"/>
          </p:cNvSpPr>
          <p:nvPr/>
        </p:nvSpPr>
        <p:spPr bwMode="gray">
          <a:xfrm>
            <a:off x="6715125" y="2286000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20" name="Group 63"/>
          <p:cNvGrpSpPr>
            <a:grpSpLocks/>
          </p:cNvGrpSpPr>
          <p:nvPr/>
        </p:nvGrpSpPr>
        <p:grpSpPr bwMode="auto">
          <a:xfrm>
            <a:off x="7429500" y="1928813"/>
            <a:ext cx="642938" cy="642937"/>
            <a:chOff x="1289" y="582"/>
            <a:chExt cx="668" cy="668"/>
          </a:xfrm>
        </p:grpSpPr>
        <p:sp>
          <p:nvSpPr>
            <p:cNvPr id="17436" name="Oval 64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7437" name="Oval 65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8" name="Oval 66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9" name="Oval 67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0" name="Oval 68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7421" name="Text Box 69"/>
          <p:cNvSpPr txBox="1">
            <a:spLocks noChangeArrowheads="1"/>
          </p:cNvSpPr>
          <p:nvPr/>
        </p:nvSpPr>
        <p:spPr bwMode="gray">
          <a:xfrm>
            <a:off x="7572375" y="20716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422" name="Text Box 70"/>
          <p:cNvSpPr txBox="1">
            <a:spLocks noChangeArrowheads="1"/>
          </p:cNvSpPr>
          <p:nvPr/>
        </p:nvSpPr>
        <p:spPr bwMode="gray">
          <a:xfrm>
            <a:off x="6715125" y="2857500"/>
            <a:ext cx="20574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</a:rPr>
              <a:t>характер кровотечения из раны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7423" name="AutoShape 71"/>
          <p:cNvSpPr>
            <a:spLocks noChangeArrowheads="1"/>
          </p:cNvSpPr>
          <p:nvPr/>
        </p:nvSpPr>
        <p:spPr bwMode="gray">
          <a:xfrm>
            <a:off x="3214688" y="2347913"/>
            <a:ext cx="3071812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AutoShape 72"/>
          <p:cNvSpPr>
            <a:spLocks noChangeArrowheads="1"/>
          </p:cNvSpPr>
          <p:nvPr/>
        </p:nvSpPr>
        <p:spPr bwMode="gray">
          <a:xfrm>
            <a:off x="3214688" y="2355850"/>
            <a:ext cx="3071812" cy="393065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5" name="AutoShape 73"/>
          <p:cNvSpPr>
            <a:spLocks noChangeArrowheads="1"/>
          </p:cNvSpPr>
          <p:nvPr/>
        </p:nvSpPr>
        <p:spPr bwMode="gray">
          <a:xfrm>
            <a:off x="3214688" y="5572125"/>
            <a:ext cx="3071812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B3F2B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AutoShape 74"/>
          <p:cNvSpPr>
            <a:spLocks noChangeArrowheads="1"/>
          </p:cNvSpPr>
          <p:nvPr/>
        </p:nvSpPr>
        <p:spPr bwMode="gray">
          <a:xfrm>
            <a:off x="3286125" y="2378075"/>
            <a:ext cx="2928938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0F7D4"/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Text Box 81"/>
          <p:cNvSpPr txBox="1">
            <a:spLocks noChangeArrowheads="1"/>
          </p:cNvSpPr>
          <p:nvPr/>
        </p:nvSpPr>
        <p:spPr bwMode="gray">
          <a:xfrm>
            <a:off x="3214688" y="2857500"/>
            <a:ext cx="3071812" cy="341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0000"/>
                </a:solidFill>
              </a:rPr>
              <a:t>имеется ли повреждение жизненно важных структур</a:t>
            </a:r>
          </a:p>
          <a:p>
            <a:pPr algn="ctr" eaLnBrk="0" hangingPunct="0"/>
            <a:r>
              <a:rPr lang="ru-RU" sz="2000">
                <a:solidFill>
                  <a:srgbClr val="FF0000"/>
                </a:solidFill>
              </a:rPr>
              <a:t>(магистральные сосуды, нервы, органы груди, живота, трахея, пищевод, головной мозг, спинной мозг, уретра, прямая кишка)</a:t>
            </a:r>
            <a:endParaRPr lang="en-US" sz="200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17428" name="Group 51"/>
          <p:cNvGrpSpPr>
            <a:grpSpLocks/>
          </p:cNvGrpSpPr>
          <p:nvPr/>
        </p:nvGrpSpPr>
        <p:grpSpPr bwMode="auto">
          <a:xfrm>
            <a:off x="4357688" y="2071688"/>
            <a:ext cx="642937" cy="642937"/>
            <a:chOff x="1289" y="582"/>
            <a:chExt cx="668" cy="668"/>
          </a:xfrm>
        </p:grpSpPr>
        <p:sp>
          <p:nvSpPr>
            <p:cNvPr id="17431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7432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3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4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5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7429" name="Text Box 57"/>
          <p:cNvSpPr txBox="1">
            <a:spLocks noChangeArrowheads="1"/>
          </p:cNvSpPr>
          <p:nvPr/>
        </p:nvSpPr>
        <p:spPr bwMode="gray">
          <a:xfrm>
            <a:off x="4500563" y="21431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>
                <a:solidFill>
                  <a:srgbClr val="000000"/>
                </a:solidFill>
              </a:rPr>
              <a:t>2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black">
          <a:xfrm>
            <a:off x="2428875" y="1285875"/>
            <a:ext cx="396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latin typeface="+mj-lt"/>
                <a:ea typeface="+mj-ea"/>
                <a:cs typeface="+mj-cs"/>
              </a:rPr>
              <a:t>ДОЛЖНА ОПРЕДЕЛИТЬ</a:t>
            </a:r>
            <a:endParaRPr lang="en-US" sz="11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14313"/>
            <a:ext cx="4000500" cy="21431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66"/>
                </a:solidFill>
              </a:rPr>
              <a:t>ПРИНЦИПЫ НЕОТЛОЖНОЙ ПОМОЩИ ПРИ РАНЕНИЯХ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0375"/>
            <a:ext cx="8229600" cy="3400425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ru-RU" smtClean="0">
                <a:solidFill>
                  <a:srgbClr val="FFFF00"/>
                </a:solidFill>
              </a:rPr>
              <a:t>Временная остановка кровотечения</a:t>
            </a:r>
          </a:p>
          <a:p>
            <a:pPr eaLnBrk="1" hangingPunct="1">
              <a:buClr>
                <a:srgbClr val="FF0000"/>
              </a:buClr>
            </a:pPr>
            <a:r>
              <a:rPr lang="ru-RU" smtClean="0">
                <a:solidFill>
                  <a:srgbClr val="FFFF00"/>
                </a:solidFill>
              </a:rPr>
              <a:t>Борьба с острой кровопотерей</a:t>
            </a:r>
          </a:p>
          <a:p>
            <a:pPr eaLnBrk="1" hangingPunct="1">
              <a:buClr>
                <a:srgbClr val="FF0000"/>
              </a:buClr>
            </a:pPr>
            <a:r>
              <a:rPr lang="ru-RU" smtClean="0">
                <a:solidFill>
                  <a:srgbClr val="FFFF00"/>
                </a:solidFill>
              </a:rPr>
              <a:t>Противошоковые мероприятия</a:t>
            </a:r>
          </a:p>
          <a:p>
            <a:pPr eaLnBrk="1" hangingPunct="1">
              <a:buClr>
                <a:srgbClr val="FF0000"/>
              </a:buClr>
            </a:pPr>
            <a:r>
              <a:rPr lang="ru-RU" smtClean="0">
                <a:solidFill>
                  <a:srgbClr val="FFFF00"/>
                </a:solidFill>
              </a:rPr>
              <a:t>Обработка раны и наложение повязки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3962400" cy="69056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ПРИЁМЫ ВРЕМЕННОЙ ОСТАНОВКИ КРОВОТЕЧЕНИЯ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gray">
          <a:xfrm rot="39573186">
            <a:off x="4777581" y="2610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 rot="3465783">
            <a:off x="4777582" y="47744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gray">
          <a:xfrm rot="35969022">
            <a:off x="3558381" y="2686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gray">
          <a:xfrm rot="7535209">
            <a:off x="3520281" y="47410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gray">
          <a:xfrm>
            <a:off x="5356225" y="37385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gray">
          <a:xfrm rot="-10800000">
            <a:off x="2946400" y="37322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invGray">
          <a:xfrm>
            <a:off x="2692400" y="19700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3429000" y="2028825"/>
            <a:ext cx="360363" cy="360363"/>
            <a:chOff x="1973" y="1706"/>
            <a:chExt cx="227" cy="227"/>
          </a:xfrm>
        </p:grpSpPr>
        <p:sp>
          <p:nvSpPr>
            <p:cNvPr id="72715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467" name="Group 13"/>
          <p:cNvGrpSpPr>
            <a:grpSpLocks/>
          </p:cNvGrpSpPr>
          <p:nvPr/>
        </p:nvGrpSpPr>
        <p:grpSpPr bwMode="auto">
          <a:xfrm>
            <a:off x="2484438" y="3684588"/>
            <a:ext cx="360362" cy="360362"/>
            <a:chOff x="1565" y="2659"/>
            <a:chExt cx="227" cy="227"/>
          </a:xfrm>
        </p:grpSpPr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468" name="Group 16"/>
          <p:cNvGrpSpPr>
            <a:grpSpLocks/>
          </p:cNvGrpSpPr>
          <p:nvPr/>
        </p:nvGrpSpPr>
        <p:grpSpPr bwMode="auto">
          <a:xfrm>
            <a:off x="3348038" y="5227638"/>
            <a:ext cx="360362" cy="360362"/>
            <a:chOff x="2109" y="3612"/>
            <a:chExt cx="227" cy="227"/>
          </a:xfrm>
        </p:grpSpPr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469" name="Group 19"/>
          <p:cNvGrpSpPr>
            <a:grpSpLocks/>
          </p:cNvGrpSpPr>
          <p:nvPr/>
        </p:nvGrpSpPr>
        <p:grpSpPr bwMode="auto">
          <a:xfrm>
            <a:off x="5278438" y="2008188"/>
            <a:ext cx="360362" cy="360362"/>
            <a:chOff x="3470" y="1706"/>
            <a:chExt cx="227" cy="227"/>
          </a:xfrm>
        </p:grpSpPr>
        <p:sp>
          <p:nvSpPr>
            <p:cNvPr id="72724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25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470" name="Group 22"/>
          <p:cNvGrpSpPr>
            <a:grpSpLocks/>
          </p:cNvGrpSpPr>
          <p:nvPr/>
        </p:nvGrpSpPr>
        <p:grpSpPr bwMode="auto">
          <a:xfrm>
            <a:off x="6227763" y="3684588"/>
            <a:ext cx="360362" cy="360362"/>
            <a:chOff x="3923" y="2659"/>
            <a:chExt cx="227" cy="227"/>
          </a:xfrm>
        </p:grpSpPr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471" name="Group 25"/>
          <p:cNvGrpSpPr>
            <a:grpSpLocks/>
          </p:cNvGrpSpPr>
          <p:nvPr/>
        </p:nvGrpSpPr>
        <p:grpSpPr bwMode="auto">
          <a:xfrm>
            <a:off x="5334000" y="5284788"/>
            <a:ext cx="360363" cy="360362"/>
            <a:chOff x="3515" y="3521"/>
            <a:chExt cx="227" cy="227"/>
          </a:xfrm>
        </p:grpSpPr>
        <p:sp>
          <p:nvSpPr>
            <p:cNvPr id="72730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32" name="Oval 28"/>
          <p:cNvSpPr>
            <a:spLocks noChangeArrowheads="1"/>
          </p:cNvSpPr>
          <p:nvPr/>
        </p:nvSpPr>
        <p:spPr bwMode="gray">
          <a:xfrm>
            <a:off x="3624263" y="29225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gray">
          <a:xfrm>
            <a:off x="3629025" y="29289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2734" name="Oval 30"/>
          <p:cNvSpPr>
            <a:spLocks noChangeArrowheads="1"/>
          </p:cNvSpPr>
          <p:nvPr/>
        </p:nvSpPr>
        <p:spPr bwMode="gray">
          <a:xfrm>
            <a:off x="3751263" y="30495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2735" name="Oval 31"/>
          <p:cNvSpPr>
            <a:spLocks noChangeArrowheads="1"/>
          </p:cNvSpPr>
          <p:nvPr/>
        </p:nvSpPr>
        <p:spPr bwMode="gray">
          <a:xfrm>
            <a:off x="3733800" y="30226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835400" y="3133725"/>
            <a:ext cx="1522413" cy="1522413"/>
            <a:chOff x="2416" y="1974"/>
            <a:chExt cx="959" cy="959"/>
          </a:xfrm>
          <a:solidFill>
            <a:schemeClr val="tx1"/>
          </a:solidFill>
        </p:grpSpPr>
        <p:sp>
          <p:nvSpPr>
            <p:cNvPr id="72736" name="Oval 32"/>
            <p:cNvSpPr>
              <a:spLocks noChangeArrowheads="1"/>
            </p:cNvSpPr>
            <p:nvPr/>
          </p:nvSpPr>
          <p:spPr bwMode="gray">
            <a:xfrm>
              <a:off x="2416" y="1974"/>
              <a:ext cx="959" cy="959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37" name="Oval 33"/>
            <p:cNvSpPr>
              <a:spLocks noChangeArrowheads="1"/>
            </p:cNvSpPr>
            <p:nvPr/>
          </p:nvSpPr>
          <p:spPr bwMode="gray">
            <a:xfrm>
              <a:off x="2430" y="1986"/>
              <a:ext cx="927" cy="928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38" name="Oval 34"/>
            <p:cNvSpPr>
              <a:spLocks noChangeArrowheads="1"/>
            </p:cNvSpPr>
            <p:nvPr/>
          </p:nvSpPr>
          <p:spPr bwMode="gray">
            <a:xfrm>
              <a:off x="2441" y="1992"/>
              <a:ext cx="906" cy="904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39" name="Oval 35"/>
            <p:cNvSpPr>
              <a:spLocks noChangeArrowheads="1"/>
            </p:cNvSpPr>
            <p:nvPr/>
          </p:nvSpPr>
          <p:spPr bwMode="gray">
            <a:xfrm>
              <a:off x="2451" y="2001"/>
              <a:ext cx="861" cy="845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740" name="Oval 36"/>
            <p:cNvSpPr>
              <a:spLocks noChangeArrowheads="1"/>
            </p:cNvSpPr>
            <p:nvPr/>
          </p:nvSpPr>
          <p:spPr bwMode="gray">
            <a:xfrm>
              <a:off x="2502" y="2024"/>
              <a:ext cx="765" cy="68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77" name="Text Box 38"/>
          <p:cNvSpPr txBox="1">
            <a:spLocks noChangeArrowheads="1"/>
          </p:cNvSpPr>
          <p:nvPr/>
        </p:nvSpPr>
        <p:spPr bwMode="auto">
          <a:xfrm>
            <a:off x="5715000" y="1285875"/>
            <a:ext cx="25892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/>
              <a:t>Пальцевое прижатие </a:t>
            </a:r>
          </a:p>
          <a:p>
            <a:pPr algn="ctr"/>
            <a:r>
              <a:rPr lang="ru-RU" sz="1600" b="1"/>
              <a:t>артерии на протяжении</a:t>
            </a:r>
          </a:p>
        </p:txBody>
      </p:sp>
      <p:sp>
        <p:nvSpPr>
          <p:cNvPr id="19478" name="Text Box 39"/>
          <p:cNvSpPr txBox="1">
            <a:spLocks noChangeArrowheads="1"/>
          </p:cNvSpPr>
          <p:nvPr/>
        </p:nvSpPr>
        <p:spPr bwMode="auto">
          <a:xfrm>
            <a:off x="571500" y="1357313"/>
            <a:ext cx="2767013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/>
              <a:t>Придание кровоточащей </a:t>
            </a:r>
          </a:p>
          <a:p>
            <a:pPr algn="ctr"/>
            <a:r>
              <a:rPr lang="ru-RU" sz="1600" b="1"/>
              <a:t>области возвышенного </a:t>
            </a:r>
          </a:p>
          <a:p>
            <a:pPr algn="ctr"/>
            <a:r>
              <a:rPr lang="ru-RU" sz="1600" b="1"/>
              <a:t>положения</a:t>
            </a:r>
          </a:p>
        </p:txBody>
      </p:sp>
      <p:sp>
        <p:nvSpPr>
          <p:cNvPr id="19479" name="Text Box 40"/>
          <p:cNvSpPr txBox="1">
            <a:spLocks noChangeArrowheads="1"/>
          </p:cNvSpPr>
          <p:nvPr/>
        </p:nvSpPr>
        <p:spPr bwMode="auto">
          <a:xfrm>
            <a:off x="6929438" y="3643313"/>
            <a:ext cx="170021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/>
              <a:t>Наложение </a:t>
            </a:r>
          </a:p>
          <a:p>
            <a:pPr algn="ctr"/>
            <a:r>
              <a:rPr lang="ru-RU" sz="1600" b="1"/>
              <a:t>жгута-закрутки</a:t>
            </a:r>
          </a:p>
        </p:txBody>
      </p:sp>
      <p:sp>
        <p:nvSpPr>
          <p:cNvPr id="19480" name="Text Box 41"/>
          <p:cNvSpPr txBox="1">
            <a:spLocks noChangeArrowheads="1"/>
          </p:cNvSpPr>
          <p:nvPr/>
        </p:nvSpPr>
        <p:spPr bwMode="auto">
          <a:xfrm>
            <a:off x="5715000" y="5308600"/>
            <a:ext cx="28765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/>
              <a:t>Наложение резинового</a:t>
            </a:r>
          </a:p>
          <a:p>
            <a:pPr algn="ctr"/>
            <a:r>
              <a:rPr lang="ru-RU" sz="1600" b="1"/>
              <a:t> кровоостанавливающего </a:t>
            </a:r>
          </a:p>
          <a:p>
            <a:pPr algn="ctr"/>
            <a:r>
              <a:rPr lang="ru-RU" sz="1600" b="1"/>
              <a:t>жгута</a:t>
            </a:r>
          </a:p>
        </p:txBody>
      </p:sp>
      <p:sp>
        <p:nvSpPr>
          <p:cNvPr id="19481" name="Text Box 42"/>
          <p:cNvSpPr txBox="1">
            <a:spLocks noChangeArrowheads="1"/>
          </p:cNvSpPr>
          <p:nvPr/>
        </p:nvSpPr>
        <p:spPr bwMode="auto">
          <a:xfrm>
            <a:off x="214313" y="3429000"/>
            <a:ext cx="2214562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Фиксация </a:t>
            </a:r>
          </a:p>
          <a:p>
            <a:pPr algn="ctr"/>
            <a:r>
              <a:rPr lang="ru-RU" sz="1600" b="1"/>
              <a:t>конечности </a:t>
            </a:r>
          </a:p>
          <a:p>
            <a:pPr algn="ctr"/>
            <a:r>
              <a:rPr lang="ru-RU" sz="1600" b="1"/>
              <a:t>в максимальном </a:t>
            </a:r>
          </a:p>
          <a:p>
            <a:pPr algn="ctr"/>
            <a:r>
              <a:rPr lang="ru-RU" sz="1600" b="1"/>
              <a:t>сгибании</a:t>
            </a:r>
          </a:p>
        </p:txBody>
      </p:sp>
      <p:sp>
        <p:nvSpPr>
          <p:cNvPr id="19482" name="Text Box 43"/>
          <p:cNvSpPr txBox="1">
            <a:spLocks noChangeArrowheads="1"/>
          </p:cNvSpPr>
          <p:nvPr/>
        </p:nvSpPr>
        <p:spPr bwMode="auto">
          <a:xfrm>
            <a:off x="1714500" y="5286375"/>
            <a:ext cx="137477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/>
              <a:t>Наложение </a:t>
            </a:r>
          </a:p>
          <a:p>
            <a:pPr algn="ctr"/>
            <a:r>
              <a:rPr lang="ru-RU" sz="1600" b="1"/>
              <a:t>давящей </a:t>
            </a:r>
          </a:p>
          <a:p>
            <a:pPr algn="ctr"/>
            <a:r>
              <a:rPr lang="ru-RU" sz="1600" b="1"/>
              <a:t>повязки</a:t>
            </a:r>
          </a:p>
        </p:txBody>
      </p:sp>
      <p:pic>
        <p:nvPicPr>
          <p:cNvPr id="19483" name="Рисунок 45" descr="Капля 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3286125"/>
            <a:ext cx="7572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81000"/>
            <a:ext cx="45720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ПРАВИЛА НАЛОЖЕНИЯ РЕЗИНОВОГО КРОВООСТАНАВЛИВАЮЩЕГО ЖГУТА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gray">
          <a:xfrm>
            <a:off x="6369050" y="22748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gray">
          <a:xfrm>
            <a:off x="6400800" y="22860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gray">
          <a:xfrm>
            <a:off x="6470650" y="23685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896938" y="22685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898525" y="22717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2" name="Oval 14"/>
          <p:cNvSpPr>
            <a:spLocks noChangeArrowheads="1"/>
          </p:cNvSpPr>
          <p:nvPr/>
        </p:nvSpPr>
        <p:spPr bwMode="gray">
          <a:xfrm>
            <a:off x="990600" y="23622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0493" name="Group 15"/>
          <p:cNvGrpSpPr>
            <a:grpSpLocks/>
          </p:cNvGrpSpPr>
          <p:nvPr/>
        </p:nvGrpSpPr>
        <p:grpSpPr bwMode="auto">
          <a:xfrm>
            <a:off x="1017588" y="2387600"/>
            <a:ext cx="1636712" cy="1636713"/>
            <a:chOff x="4166" y="1706"/>
            <a:chExt cx="1252" cy="1252"/>
          </a:xfrm>
        </p:grpSpPr>
        <p:sp>
          <p:nvSpPr>
            <p:cNvPr id="20515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16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17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18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76" name="Oval 20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gray">
          <a:xfrm>
            <a:off x="3633788" y="22748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3635375" y="22780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8" name="Oval 24"/>
          <p:cNvSpPr>
            <a:spLocks noChangeArrowheads="1"/>
          </p:cNvSpPr>
          <p:nvPr/>
        </p:nvSpPr>
        <p:spPr bwMode="gray">
          <a:xfrm>
            <a:off x="3727450" y="23685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0499" name="Group 25"/>
          <p:cNvGrpSpPr>
            <a:grpSpLocks/>
          </p:cNvGrpSpPr>
          <p:nvPr/>
        </p:nvGrpSpPr>
        <p:grpSpPr bwMode="auto">
          <a:xfrm>
            <a:off x="3786188" y="2428875"/>
            <a:ext cx="1636712" cy="1636713"/>
            <a:chOff x="4166" y="1706"/>
            <a:chExt cx="1252" cy="1252"/>
          </a:xfrm>
        </p:grpSpPr>
        <p:sp>
          <p:nvSpPr>
            <p:cNvPr id="20511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12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13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14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20500" name="Group 30"/>
          <p:cNvGrpSpPr>
            <a:grpSpLocks/>
          </p:cNvGrpSpPr>
          <p:nvPr/>
        </p:nvGrpSpPr>
        <p:grpSpPr bwMode="auto">
          <a:xfrm>
            <a:off x="6500813" y="2428875"/>
            <a:ext cx="1636712" cy="1636713"/>
            <a:chOff x="4166" y="1706"/>
            <a:chExt cx="1252" cy="1252"/>
          </a:xfrm>
        </p:grpSpPr>
        <p:sp>
          <p:nvSpPr>
            <p:cNvPr id="20507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08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09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0510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0501" name="AutoShape 35"/>
          <p:cNvSpPr>
            <a:spLocks noChangeArrowheads="1"/>
          </p:cNvSpPr>
          <p:nvPr/>
        </p:nvSpPr>
        <p:spPr bwMode="auto">
          <a:xfrm>
            <a:off x="428625" y="4665663"/>
            <a:ext cx="2643188" cy="15494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Не накладывается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 на обнажённую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кожу</a:t>
            </a:r>
          </a:p>
        </p:txBody>
      </p:sp>
      <p:sp>
        <p:nvSpPr>
          <p:cNvPr id="20502" name="AutoShape 36"/>
          <p:cNvSpPr>
            <a:spLocks noChangeArrowheads="1"/>
          </p:cNvSpPr>
          <p:nvPr/>
        </p:nvSpPr>
        <p:spPr bwMode="auto">
          <a:xfrm>
            <a:off x="3357563" y="4665663"/>
            <a:ext cx="2428875" cy="14779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Жгут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затягивается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до пережатия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артерии</a:t>
            </a:r>
          </a:p>
        </p:txBody>
      </p:sp>
      <p:sp>
        <p:nvSpPr>
          <p:cNvPr id="20503" name="AutoShape 37"/>
          <p:cNvSpPr>
            <a:spLocks noChangeArrowheads="1"/>
          </p:cNvSpPr>
          <p:nvPr/>
        </p:nvSpPr>
        <p:spPr bwMode="auto">
          <a:xfrm>
            <a:off x="6143625" y="4665663"/>
            <a:ext cx="2571750" cy="176371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Жгут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накладывается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выше раны  и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как можно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ближе к ней</a:t>
            </a:r>
          </a:p>
        </p:txBody>
      </p:sp>
      <p:sp>
        <p:nvSpPr>
          <p:cNvPr id="20504" name="Text Box 38"/>
          <p:cNvSpPr txBox="1">
            <a:spLocks noChangeArrowheads="1"/>
          </p:cNvSpPr>
          <p:nvPr/>
        </p:nvSpPr>
        <p:spPr bwMode="gray">
          <a:xfrm>
            <a:off x="1571625" y="2857500"/>
            <a:ext cx="441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</a:rPr>
              <a:t>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0505" name="Text Box 39"/>
          <p:cNvSpPr txBox="1">
            <a:spLocks noChangeArrowheads="1"/>
          </p:cNvSpPr>
          <p:nvPr/>
        </p:nvSpPr>
        <p:spPr bwMode="gray">
          <a:xfrm>
            <a:off x="4357688" y="2857500"/>
            <a:ext cx="441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5050"/>
                </a:solidFill>
              </a:rPr>
              <a:t>2</a:t>
            </a:r>
            <a:endParaRPr lang="en-US" sz="3600" b="1">
              <a:solidFill>
                <a:srgbClr val="FF5050"/>
              </a:solidFill>
            </a:endParaRPr>
          </a:p>
        </p:txBody>
      </p:sp>
      <p:sp>
        <p:nvSpPr>
          <p:cNvPr id="20506" name="Text Box 40"/>
          <p:cNvSpPr txBox="1">
            <a:spLocks noChangeArrowheads="1"/>
          </p:cNvSpPr>
          <p:nvPr/>
        </p:nvSpPr>
        <p:spPr bwMode="gray">
          <a:xfrm>
            <a:off x="7072313" y="2857500"/>
            <a:ext cx="441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5050"/>
                </a:solidFill>
              </a:rPr>
              <a:t>3</a:t>
            </a:r>
            <a:endParaRPr lang="en-US" sz="3600" b="1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4286250" cy="5635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ВОПРОСЫ</a:t>
            </a:r>
            <a:endParaRPr lang="en-US" smtClean="0">
              <a:solidFill>
                <a:srgbClr val="FFFF00"/>
              </a:solidFill>
            </a:endParaRPr>
          </a:p>
        </p:txBody>
      </p:sp>
      <p:grpSp>
        <p:nvGrpSpPr>
          <p:cNvPr id="4099" name="Group 88"/>
          <p:cNvGrpSpPr>
            <a:grpSpLocks/>
          </p:cNvGrpSpPr>
          <p:nvPr/>
        </p:nvGrpSpPr>
        <p:grpSpPr bwMode="auto">
          <a:xfrm>
            <a:off x="357188" y="1571625"/>
            <a:ext cx="1119187" cy="1027113"/>
            <a:chOff x="1110" y="2656"/>
            <a:chExt cx="1549" cy="1357"/>
          </a:xfrm>
        </p:grpSpPr>
        <p:sp>
          <p:nvSpPr>
            <p:cNvPr id="4110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9" y="2845"/>
              <a:ext cx="1349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0" name="Group 92"/>
          <p:cNvGrpSpPr>
            <a:grpSpLocks/>
          </p:cNvGrpSpPr>
          <p:nvPr/>
        </p:nvGrpSpPr>
        <p:grpSpPr bwMode="auto">
          <a:xfrm>
            <a:off x="357188" y="3286125"/>
            <a:ext cx="1119187" cy="1143000"/>
            <a:chOff x="3174" y="2656"/>
            <a:chExt cx="1549" cy="1351"/>
          </a:xfrm>
        </p:grpSpPr>
        <p:sp>
          <p:nvSpPr>
            <p:cNvPr id="4107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73" y="2859"/>
              <a:ext cx="1384" cy="1045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1" name="Line 96"/>
          <p:cNvSpPr>
            <a:spLocks noChangeShapeType="1"/>
          </p:cNvSpPr>
          <p:nvPr/>
        </p:nvSpPr>
        <p:spPr bwMode="auto">
          <a:xfrm>
            <a:off x="1643063" y="2603500"/>
            <a:ext cx="6572250" cy="46038"/>
          </a:xfrm>
          <a:prstGeom prst="line">
            <a:avLst/>
          </a:prstGeom>
          <a:noFill/>
          <a:ln w="41275">
            <a:solidFill>
              <a:srgbClr val="FFFF0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Text Box 97"/>
          <p:cNvSpPr txBox="1">
            <a:spLocks noChangeArrowheads="1"/>
          </p:cNvSpPr>
          <p:nvPr/>
        </p:nvSpPr>
        <p:spPr bwMode="auto">
          <a:xfrm>
            <a:off x="1500188" y="1643063"/>
            <a:ext cx="74295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00"/>
                </a:solidFill>
              </a:rPr>
              <a:t>Организация оказания медицинской помощи на месте происшествия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4103" name="Text Box 98"/>
          <p:cNvSpPr txBox="1">
            <a:spLocks noChangeArrowheads="1"/>
          </p:cNvSpPr>
          <p:nvPr/>
        </p:nvSpPr>
        <p:spPr bwMode="gray">
          <a:xfrm>
            <a:off x="571500" y="1857375"/>
            <a:ext cx="711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/>
              <a:t>1</a:t>
            </a:r>
          </a:p>
        </p:txBody>
      </p:sp>
      <p:sp>
        <p:nvSpPr>
          <p:cNvPr id="4104" name="Line 99"/>
          <p:cNvSpPr>
            <a:spLocks noChangeShapeType="1"/>
          </p:cNvSpPr>
          <p:nvPr/>
        </p:nvSpPr>
        <p:spPr bwMode="auto">
          <a:xfrm>
            <a:off x="1643063" y="4143375"/>
            <a:ext cx="6643687" cy="46038"/>
          </a:xfrm>
          <a:prstGeom prst="line">
            <a:avLst/>
          </a:prstGeom>
          <a:noFill/>
          <a:ln w="41275">
            <a:solidFill>
              <a:srgbClr val="FFFF0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Text Box 100"/>
          <p:cNvSpPr txBox="1">
            <a:spLocks noChangeArrowheads="1"/>
          </p:cNvSpPr>
          <p:nvPr/>
        </p:nvSpPr>
        <p:spPr bwMode="auto">
          <a:xfrm>
            <a:off x="1571625" y="3286125"/>
            <a:ext cx="73580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00"/>
                </a:solidFill>
              </a:rPr>
              <a:t>Неотложная доврачебная помощь при ранениях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4106" name="Text Box 101"/>
          <p:cNvSpPr txBox="1">
            <a:spLocks noChangeArrowheads="1"/>
          </p:cNvSpPr>
          <p:nvPr/>
        </p:nvSpPr>
        <p:spPr bwMode="gray">
          <a:xfrm>
            <a:off x="785813" y="364331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81000"/>
            <a:ext cx="45720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ПРАВИЛА НАЛОЖЕНИЯ РЕЗИНОВОГО КРОВООСТАНАВЛИВАЮЩЕГО ЖГУТА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gray">
          <a:xfrm>
            <a:off x="6369050" y="22748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gray">
          <a:xfrm>
            <a:off x="6400800" y="22860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gray">
          <a:xfrm>
            <a:off x="6470650" y="23685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896938" y="22685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898525" y="22717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516" name="Oval 14"/>
          <p:cNvSpPr>
            <a:spLocks noChangeArrowheads="1"/>
          </p:cNvSpPr>
          <p:nvPr/>
        </p:nvSpPr>
        <p:spPr bwMode="gray">
          <a:xfrm>
            <a:off x="990600" y="23622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1517" name="Group 15"/>
          <p:cNvGrpSpPr>
            <a:grpSpLocks/>
          </p:cNvGrpSpPr>
          <p:nvPr/>
        </p:nvGrpSpPr>
        <p:grpSpPr bwMode="auto">
          <a:xfrm>
            <a:off x="1017588" y="2387600"/>
            <a:ext cx="1636712" cy="1636713"/>
            <a:chOff x="4166" y="1706"/>
            <a:chExt cx="1252" cy="1252"/>
          </a:xfrm>
        </p:grpSpPr>
        <p:sp>
          <p:nvSpPr>
            <p:cNvPr id="21539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40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41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42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76" name="Oval 20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gray">
          <a:xfrm>
            <a:off x="3633788" y="22748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3635375" y="22780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522" name="Oval 24"/>
          <p:cNvSpPr>
            <a:spLocks noChangeArrowheads="1"/>
          </p:cNvSpPr>
          <p:nvPr/>
        </p:nvSpPr>
        <p:spPr bwMode="gray">
          <a:xfrm>
            <a:off x="3727450" y="23685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1523" name="Group 25"/>
          <p:cNvGrpSpPr>
            <a:grpSpLocks/>
          </p:cNvGrpSpPr>
          <p:nvPr/>
        </p:nvGrpSpPr>
        <p:grpSpPr bwMode="auto">
          <a:xfrm>
            <a:off x="3786188" y="2428875"/>
            <a:ext cx="1636712" cy="1636713"/>
            <a:chOff x="4166" y="1706"/>
            <a:chExt cx="1252" cy="1252"/>
          </a:xfrm>
        </p:grpSpPr>
        <p:sp>
          <p:nvSpPr>
            <p:cNvPr id="21535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36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37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38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21524" name="Group 30"/>
          <p:cNvGrpSpPr>
            <a:grpSpLocks/>
          </p:cNvGrpSpPr>
          <p:nvPr/>
        </p:nvGrpSpPr>
        <p:grpSpPr bwMode="auto">
          <a:xfrm>
            <a:off x="6500813" y="2428875"/>
            <a:ext cx="1636712" cy="1636713"/>
            <a:chOff x="4166" y="1706"/>
            <a:chExt cx="1252" cy="1252"/>
          </a:xfrm>
        </p:grpSpPr>
        <p:sp>
          <p:nvSpPr>
            <p:cNvPr id="21531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32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33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1534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525" name="AutoShape 35"/>
          <p:cNvSpPr>
            <a:spLocks noChangeArrowheads="1"/>
          </p:cNvSpPr>
          <p:nvPr/>
        </p:nvSpPr>
        <p:spPr bwMode="auto">
          <a:xfrm>
            <a:off x="214313" y="4357688"/>
            <a:ext cx="2857500" cy="22860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rgbClr val="FFFF00"/>
              </a:solidFill>
            </a:endParaRPr>
          </a:p>
          <a:p>
            <a:pPr algn="ctr"/>
            <a:r>
              <a:rPr lang="ru-RU" b="1">
                <a:solidFill>
                  <a:srgbClr val="FFFF00"/>
                </a:solidFill>
              </a:rPr>
              <a:t>Туры жгута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накладываются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по принципу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наложения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спиральной повязки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от периферии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к центру</a:t>
            </a:r>
          </a:p>
          <a:p>
            <a:pPr algn="ctr"/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21526" name="AutoShape 36"/>
          <p:cNvSpPr>
            <a:spLocks noChangeArrowheads="1"/>
          </p:cNvSpPr>
          <p:nvPr/>
        </p:nvSpPr>
        <p:spPr bwMode="auto">
          <a:xfrm>
            <a:off x="3357563" y="4665663"/>
            <a:ext cx="2428875" cy="14779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Жгут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не закрывается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одеждой,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повязкой</a:t>
            </a:r>
          </a:p>
        </p:txBody>
      </p:sp>
      <p:sp>
        <p:nvSpPr>
          <p:cNvPr id="21527" name="AutoShape 37"/>
          <p:cNvSpPr>
            <a:spLocks noChangeArrowheads="1"/>
          </p:cNvSpPr>
          <p:nvPr/>
        </p:nvSpPr>
        <p:spPr bwMode="auto">
          <a:xfrm>
            <a:off x="6072188" y="4665663"/>
            <a:ext cx="2786062" cy="190658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Продолжительность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использования жгута: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летом – 1,5 часа;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зимой – 30-40 минут</a:t>
            </a:r>
          </a:p>
        </p:txBody>
      </p:sp>
      <p:sp>
        <p:nvSpPr>
          <p:cNvPr id="21528" name="Text Box 38"/>
          <p:cNvSpPr txBox="1">
            <a:spLocks noChangeArrowheads="1"/>
          </p:cNvSpPr>
          <p:nvPr/>
        </p:nvSpPr>
        <p:spPr bwMode="gray">
          <a:xfrm>
            <a:off x="1571625" y="2857500"/>
            <a:ext cx="441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</a:rPr>
              <a:t>4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1529" name="Text Box 39"/>
          <p:cNvSpPr txBox="1">
            <a:spLocks noChangeArrowheads="1"/>
          </p:cNvSpPr>
          <p:nvPr/>
        </p:nvSpPr>
        <p:spPr bwMode="gray">
          <a:xfrm>
            <a:off x="4357688" y="2857500"/>
            <a:ext cx="441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5050"/>
                </a:solidFill>
              </a:rPr>
              <a:t>5</a:t>
            </a:r>
            <a:endParaRPr lang="en-US" sz="3600" b="1">
              <a:solidFill>
                <a:srgbClr val="FF5050"/>
              </a:solidFill>
            </a:endParaRPr>
          </a:p>
        </p:txBody>
      </p:sp>
      <p:sp>
        <p:nvSpPr>
          <p:cNvPr id="21530" name="Text Box 40"/>
          <p:cNvSpPr txBox="1">
            <a:spLocks noChangeArrowheads="1"/>
          </p:cNvSpPr>
          <p:nvPr/>
        </p:nvSpPr>
        <p:spPr bwMode="gray">
          <a:xfrm>
            <a:off x="7072313" y="2857500"/>
            <a:ext cx="441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5050"/>
                </a:solidFill>
              </a:rPr>
              <a:t>6</a:t>
            </a:r>
            <a:endParaRPr lang="en-US" sz="3600" b="1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81000"/>
            <a:ext cx="45720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ПРАВИЛА НАЛОЖЕНИЯ РЕЗИНОВОГО КРОВООСТАНАВЛИВАЮЩЕГО ЖГУТА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gray">
          <a:xfrm>
            <a:off x="6369050" y="22748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gray">
          <a:xfrm>
            <a:off x="6400800" y="22860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535" name="Oval 9"/>
          <p:cNvSpPr>
            <a:spLocks noChangeArrowheads="1"/>
          </p:cNvSpPr>
          <p:nvPr/>
        </p:nvSpPr>
        <p:spPr bwMode="gray">
          <a:xfrm>
            <a:off x="6470650" y="23685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896938" y="22685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898525" y="22717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540" name="Oval 14"/>
          <p:cNvSpPr>
            <a:spLocks noChangeArrowheads="1"/>
          </p:cNvSpPr>
          <p:nvPr/>
        </p:nvSpPr>
        <p:spPr bwMode="gray">
          <a:xfrm>
            <a:off x="990600" y="23622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2541" name="Group 15"/>
          <p:cNvGrpSpPr>
            <a:grpSpLocks/>
          </p:cNvGrpSpPr>
          <p:nvPr/>
        </p:nvGrpSpPr>
        <p:grpSpPr bwMode="auto">
          <a:xfrm>
            <a:off x="1017588" y="2387600"/>
            <a:ext cx="1636712" cy="1636713"/>
            <a:chOff x="4166" y="1706"/>
            <a:chExt cx="1252" cy="1252"/>
          </a:xfrm>
        </p:grpSpPr>
        <p:sp>
          <p:nvSpPr>
            <p:cNvPr id="22563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564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565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566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76" name="Oval 20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gray">
          <a:xfrm>
            <a:off x="3633788" y="22748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3635375" y="22780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546" name="Oval 24"/>
          <p:cNvSpPr>
            <a:spLocks noChangeArrowheads="1"/>
          </p:cNvSpPr>
          <p:nvPr/>
        </p:nvSpPr>
        <p:spPr bwMode="gray">
          <a:xfrm>
            <a:off x="3727450" y="23685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2547" name="Group 25"/>
          <p:cNvGrpSpPr>
            <a:grpSpLocks/>
          </p:cNvGrpSpPr>
          <p:nvPr/>
        </p:nvGrpSpPr>
        <p:grpSpPr bwMode="auto">
          <a:xfrm>
            <a:off x="3786188" y="2428875"/>
            <a:ext cx="1636712" cy="1636713"/>
            <a:chOff x="4166" y="1706"/>
            <a:chExt cx="1252" cy="1252"/>
          </a:xfrm>
        </p:grpSpPr>
        <p:sp>
          <p:nvSpPr>
            <p:cNvPr id="22559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560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561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562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22548" name="Group 30"/>
          <p:cNvGrpSpPr>
            <a:grpSpLocks/>
          </p:cNvGrpSpPr>
          <p:nvPr/>
        </p:nvGrpSpPr>
        <p:grpSpPr bwMode="auto">
          <a:xfrm>
            <a:off x="6500813" y="2428875"/>
            <a:ext cx="1636712" cy="1636713"/>
            <a:chOff x="4166" y="1706"/>
            <a:chExt cx="1252" cy="1252"/>
          </a:xfrm>
        </p:grpSpPr>
        <p:sp>
          <p:nvSpPr>
            <p:cNvPr id="22555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2549" name="AutoShape 35"/>
          <p:cNvSpPr>
            <a:spLocks noChangeArrowheads="1"/>
          </p:cNvSpPr>
          <p:nvPr/>
        </p:nvSpPr>
        <p:spPr bwMode="auto">
          <a:xfrm>
            <a:off x="428625" y="4572000"/>
            <a:ext cx="2643188" cy="20002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По истечению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предельного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времени жгут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ослабляют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на 5-8 минут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и вновь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затягивают</a:t>
            </a:r>
          </a:p>
        </p:txBody>
      </p:sp>
      <p:sp>
        <p:nvSpPr>
          <p:cNvPr id="22550" name="AutoShape 36"/>
          <p:cNvSpPr>
            <a:spLocks noChangeArrowheads="1"/>
          </p:cNvSpPr>
          <p:nvPr/>
        </p:nvSpPr>
        <p:spPr bwMode="auto">
          <a:xfrm>
            <a:off x="3357563" y="4665663"/>
            <a:ext cx="2428875" cy="14779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Повторные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ослабления жгута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каждые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20-30 минут</a:t>
            </a:r>
          </a:p>
        </p:txBody>
      </p:sp>
      <p:sp>
        <p:nvSpPr>
          <p:cNvPr id="22551" name="AutoShape 37"/>
          <p:cNvSpPr>
            <a:spLocks noChangeArrowheads="1"/>
          </p:cNvSpPr>
          <p:nvPr/>
        </p:nvSpPr>
        <p:spPr bwMode="auto">
          <a:xfrm>
            <a:off x="6143625" y="4665663"/>
            <a:ext cx="2571750" cy="176371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Информация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о времени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наложения жгута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на видном месте</a:t>
            </a:r>
          </a:p>
        </p:txBody>
      </p:sp>
      <p:sp>
        <p:nvSpPr>
          <p:cNvPr id="22552" name="Text Box 38"/>
          <p:cNvSpPr txBox="1">
            <a:spLocks noChangeArrowheads="1"/>
          </p:cNvSpPr>
          <p:nvPr/>
        </p:nvSpPr>
        <p:spPr bwMode="gray">
          <a:xfrm>
            <a:off x="1571625" y="2857500"/>
            <a:ext cx="441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</a:rPr>
              <a:t>7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2553" name="Text Box 39"/>
          <p:cNvSpPr txBox="1">
            <a:spLocks noChangeArrowheads="1"/>
          </p:cNvSpPr>
          <p:nvPr/>
        </p:nvSpPr>
        <p:spPr bwMode="gray">
          <a:xfrm>
            <a:off x="4357688" y="2857500"/>
            <a:ext cx="441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5050"/>
                </a:solidFill>
              </a:rPr>
              <a:t>8</a:t>
            </a:r>
            <a:endParaRPr lang="en-US" sz="3600" b="1">
              <a:solidFill>
                <a:srgbClr val="FF5050"/>
              </a:solidFill>
            </a:endParaRPr>
          </a:p>
        </p:txBody>
      </p:sp>
      <p:sp>
        <p:nvSpPr>
          <p:cNvPr id="22554" name="Text Box 40"/>
          <p:cNvSpPr txBox="1">
            <a:spLocks noChangeArrowheads="1"/>
          </p:cNvSpPr>
          <p:nvPr/>
        </p:nvSpPr>
        <p:spPr bwMode="gray">
          <a:xfrm>
            <a:off x="7072313" y="2857500"/>
            <a:ext cx="4413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5050"/>
                </a:solidFill>
              </a:rPr>
              <a:t>9</a:t>
            </a:r>
            <a:endParaRPr lang="en-US" sz="3600" b="1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81000"/>
            <a:ext cx="45720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ПРАВИЛА НАЛОЖЕНИЯ РЕЗИНОВОГО КРОВООСТАНАВЛИВАЮЩЕГО ЖГУТА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gray">
          <a:xfrm>
            <a:off x="3357563" y="1857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3357563" y="1857375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3571875" y="200025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3500438" y="2000250"/>
            <a:ext cx="1878012" cy="18780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559" name="Oval 14"/>
          <p:cNvSpPr>
            <a:spLocks noChangeArrowheads="1"/>
          </p:cNvSpPr>
          <p:nvPr/>
        </p:nvSpPr>
        <p:spPr bwMode="gray">
          <a:xfrm>
            <a:off x="3643313" y="2071688"/>
            <a:ext cx="1690687" cy="1690687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3560" name="Group 15"/>
          <p:cNvGrpSpPr>
            <a:grpSpLocks/>
          </p:cNvGrpSpPr>
          <p:nvPr/>
        </p:nvGrpSpPr>
        <p:grpSpPr bwMode="auto">
          <a:xfrm>
            <a:off x="3643313" y="2071688"/>
            <a:ext cx="1636712" cy="1636712"/>
            <a:chOff x="4166" y="1706"/>
            <a:chExt cx="1252" cy="1252"/>
          </a:xfrm>
        </p:grpSpPr>
        <p:sp>
          <p:nvSpPr>
            <p:cNvPr id="23563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4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5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6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3561" name="AutoShape 35"/>
          <p:cNvSpPr>
            <a:spLocks noChangeArrowheads="1"/>
          </p:cNvSpPr>
          <p:nvPr/>
        </p:nvSpPr>
        <p:spPr bwMode="auto">
          <a:xfrm>
            <a:off x="1071563" y="4143375"/>
            <a:ext cx="6643687" cy="157162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FFFF00"/>
                </a:solidFill>
              </a:rPr>
              <a:t>Раненые с наложенным жгутом 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FFFF00"/>
                </a:solidFill>
              </a:rPr>
              <a:t>находятся под постоянным наблюдением 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FFFF00"/>
                </a:solidFill>
              </a:rPr>
              <a:t>и эвакуируются в первую очередь</a:t>
            </a:r>
          </a:p>
        </p:txBody>
      </p:sp>
      <p:sp>
        <p:nvSpPr>
          <p:cNvPr id="23562" name="Text Box 38"/>
          <p:cNvSpPr txBox="1">
            <a:spLocks noChangeArrowheads="1"/>
          </p:cNvSpPr>
          <p:nvPr/>
        </p:nvSpPr>
        <p:spPr bwMode="gray">
          <a:xfrm>
            <a:off x="4000500" y="2571750"/>
            <a:ext cx="9112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8" descr="Кровотечение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0"/>
            <a:ext cx="4786312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10" descr="Жгу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Закрут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 descr="Из артери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3" y="0"/>
            <a:ext cx="4484687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1" descr="P13501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6215082"/>
            <a:ext cx="9144000" cy="64291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LABOREMUS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0" y="214313"/>
            <a:ext cx="3714750" cy="714375"/>
          </a:xfrm>
          <a:prstGeom prst="roundRect">
            <a:avLst/>
          </a:prstGeom>
          <a:gradFill flip="none" rotWithShape="1">
            <a:gsLst>
              <a:gs pos="11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ЗДОРОВЬЕ – ВЫСШЕЕ БЛАГО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143116"/>
            <a:ext cx="76444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1000125"/>
            <a:ext cx="8929687" cy="1143000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rgbClr val="FFFF00"/>
                </a:solidFill>
              </a:rPr>
              <a:t>«Организация оказания помощи пострадавшим </a:t>
            </a:r>
            <a:br>
              <a:rPr lang="ru-RU" sz="2800" i="1" smtClean="0">
                <a:solidFill>
                  <a:srgbClr val="FFFF00"/>
                </a:solidFill>
              </a:rPr>
            </a:br>
            <a:r>
              <a:rPr lang="ru-RU" sz="2800" i="1" smtClean="0">
                <a:solidFill>
                  <a:srgbClr val="FFFF00"/>
                </a:solidFill>
              </a:rPr>
              <a:t>на месте происшествия»</a:t>
            </a:r>
            <a:endParaRPr lang="en-US" sz="2800" i="1" smtClean="0">
              <a:solidFill>
                <a:srgbClr val="FFFF00"/>
              </a:solidFill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57188" y="2286000"/>
            <a:ext cx="8501062" cy="42672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FF00"/>
                </a:solidFill>
              </a:rPr>
              <a:t>ОСМОТР МЕСТА ПРОИСШЕСТВИЯ – определение:</a:t>
            </a:r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1. Степени опасности для окружающих 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  пострадавшего.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2. Характера происшествия.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3. Числа пострадавших.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4. Наличие очевидцев, способных помочь.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black">
          <a:xfrm>
            <a:off x="1214438" y="428625"/>
            <a:ext cx="4214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АЛГОРИТМ</a:t>
            </a:r>
            <a:endParaRPr lang="en-US" sz="32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4286250" cy="5635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СОРТИРОВКА</a:t>
            </a:r>
            <a:endParaRPr lang="en-US" smtClean="0">
              <a:solidFill>
                <a:srgbClr val="FFFF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214313" y="1143000"/>
            <a:ext cx="3643312" cy="1143000"/>
          </a:xfrm>
          <a:prstGeom prst="flowChartAlternateProcess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ОПАСНОСТЬ </a:t>
            </a:r>
          </a:p>
          <a:p>
            <a:pPr algn="ctr">
              <a:defRPr/>
            </a:pPr>
            <a:r>
              <a:rPr lang="ru-RU" sz="2400" b="1" dirty="0"/>
              <a:t>ДЛЯ ОКРУЖАЮЩИХ</a:t>
            </a:r>
          </a:p>
        </p:txBody>
      </p:sp>
      <p:sp>
        <p:nvSpPr>
          <p:cNvPr id="6" name="Овал 5"/>
          <p:cNvSpPr/>
          <p:nvPr/>
        </p:nvSpPr>
        <p:spPr>
          <a:xfrm>
            <a:off x="5643563" y="642938"/>
            <a:ext cx="3286125" cy="3286125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НУЖДАЮЩИЕСЯ </a:t>
            </a:r>
          </a:p>
          <a:p>
            <a:pPr algn="ctr">
              <a:defRPr/>
            </a:pPr>
            <a:r>
              <a:rPr lang="ru-RU" b="1" dirty="0"/>
              <a:t>В СПЕЦИАЛЬНОЙ (САНИТАРНОЙ) ОБРАБОТКЕ</a:t>
            </a:r>
          </a:p>
        </p:txBody>
      </p:sp>
      <p:sp>
        <p:nvSpPr>
          <p:cNvPr id="7" name="Овал 6"/>
          <p:cNvSpPr/>
          <p:nvPr/>
        </p:nvSpPr>
        <p:spPr>
          <a:xfrm>
            <a:off x="3000375" y="2286000"/>
            <a:ext cx="3143250" cy="292893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НЕ НУЖДАЮЩИЕСЯ В СПЕЦИАЛЬНОЙ ОБРАБОТКЕ ИЛИ ИЗОЛЯЦИИ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88" y="3643313"/>
            <a:ext cx="3214687" cy="3214687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ПОДЛЕЖАТ ВРЕМЕННОЙ ИЗОЛЯЦИИ В ИНФЕКЦИОННОМ ИЛИ ПСИХОНЕВРОЛОГИЧЕСКОМ ИЗОЛЯТОРЕ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4286250" cy="5635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СОРТИРОВКА</a:t>
            </a: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1000125"/>
            <a:ext cx="8715375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FFFF00"/>
                </a:solidFill>
              </a:rPr>
              <a:t>Оказание помощи пострадавшим </a:t>
            </a:r>
            <a:br>
              <a:rPr lang="ru-RU" i="1" smtClean="0">
                <a:solidFill>
                  <a:srgbClr val="FFFF00"/>
                </a:solidFill>
              </a:rPr>
            </a:br>
            <a:r>
              <a:rPr lang="ru-RU" i="1" smtClean="0">
                <a:solidFill>
                  <a:srgbClr val="FFFF00"/>
                </a:solidFill>
              </a:rPr>
              <a:t>на месте происшествия</a:t>
            </a:r>
            <a:endParaRPr lang="en-US" i="1" smtClean="0">
              <a:solidFill>
                <a:srgbClr val="FFFF00"/>
              </a:solidFill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57188" y="2286000"/>
            <a:ext cx="8501062" cy="42672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FF00"/>
                </a:solidFill>
              </a:rPr>
              <a:t>ОСМОТР МЕСТА ПРОИСШЕСТВИЯ – определение:</a:t>
            </a:r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1. Степени опасности для окружающих 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  пострадавшего.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2. Характера происшествия.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3. Числа пострадавших.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</a:rPr>
              <a:t>4. Наличие очевидцев, способных помочь.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black">
          <a:xfrm>
            <a:off x="1214438" y="428625"/>
            <a:ext cx="4214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АЛГОРИТМ</a:t>
            </a:r>
            <a:endParaRPr lang="en-US" sz="3200" b="1" kern="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FFFF00"/>
                </a:solidFill>
              </a:rPr>
              <a:t>НА МЕСТЕ ПРОИСШЕСТВИЯ</a:t>
            </a:r>
            <a:endParaRPr lang="en-US" sz="1200" smtClean="0">
              <a:solidFill>
                <a:srgbClr val="FFFF00"/>
              </a:solidFill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786438" y="3214688"/>
            <a:ext cx="2286000" cy="976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928688" y="3143250"/>
            <a:ext cx="2286000" cy="976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000125" y="3286125"/>
            <a:ext cx="203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FF0000"/>
                </a:solidFill>
              </a:rPr>
              <a:t>ЕСТЬ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198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0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202" name="Group 11"/>
          <p:cNvGrpSpPr>
            <a:grpSpLocks/>
          </p:cNvGrpSpPr>
          <p:nvPr/>
        </p:nvGrpSpPr>
        <p:grpSpPr bwMode="auto">
          <a:xfrm>
            <a:off x="2428875" y="1371600"/>
            <a:ext cx="3857625" cy="1601788"/>
            <a:chOff x="1997" y="1314"/>
            <a:chExt cx="1889" cy="1009"/>
          </a:xfrm>
        </p:grpSpPr>
        <p:grpSp>
          <p:nvGrpSpPr>
            <p:cNvPr id="8218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2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3214688" y="1643063"/>
            <a:ext cx="2528887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ОПАСНОСТЬ </a:t>
            </a:r>
          </a:p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ДЛЯ ОКРУЖАЮЩИХ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5929313" y="3357563"/>
            <a:ext cx="203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FF0000"/>
                </a:solidFill>
              </a:rPr>
              <a:t>НЕТ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205" name="AutoShape 5"/>
          <p:cNvSpPr>
            <a:spLocks noChangeArrowheads="1"/>
          </p:cNvSpPr>
          <p:nvPr/>
        </p:nvSpPr>
        <p:spPr bwMode="auto">
          <a:xfrm>
            <a:off x="357188" y="4429125"/>
            <a:ext cx="2928937" cy="976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206" name="AutoShape 5"/>
          <p:cNvSpPr>
            <a:spLocks noChangeArrowheads="1"/>
          </p:cNvSpPr>
          <p:nvPr/>
        </p:nvSpPr>
        <p:spPr bwMode="auto">
          <a:xfrm>
            <a:off x="1000125" y="5715000"/>
            <a:ext cx="2286000" cy="976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207" name="Text Box 6"/>
          <p:cNvSpPr txBox="1">
            <a:spLocks noChangeArrowheads="1"/>
          </p:cNvSpPr>
          <p:nvPr/>
        </p:nvSpPr>
        <p:spPr bwMode="auto">
          <a:xfrm>
            <a:off x="500063" y="4643438"/>
            <a:ext cx="2681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ОТДЕЛЕНИЕ ИЗ ОБЩЕГО ПОТОКА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8208" name="Text Box 6"/>
          <p:cNvSpPr txBox="1">
            <a:spLocks noChangeArrowheads="1"/>
          </p:cNvSpPr>
          <p:nvPr/>
        </p:nvSpPr>
        <p:spPr bwMode="auto">
          <a:xfrm>
            <a:off x="1143000" y="5929313"/>
            <a:ext cx="203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ВЫЗОВ СПАСАТЕЛЕЙ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8209" name="AutoShape 5"/>
          <p:cNvSpPr>
            <a:spLocks noChangeArrowheads="1"/>
          </p:cNvSpPr>
          <p:nvPr/>
        </p:nvSpPr>
        <p:spPr bwMode="auto">
          <a:xfrm>
            <a:off x="5857875" y="4500563"/>
            <a:ext cx="2928938" cy="976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210" name="Text Box 6"/>
          <p:cNvSpPr txBox="1">
            <a:spLocks noChangeArrowheads="1"/>
          </p:cNvSpPr>
          <p:nvPr/>
        </p:nvSpPr>
        <p:spPr bwMode="auto">
          <a:xfrm>
            <a:off x="6000750" y="4714875"/>
            <a:ext cx="2681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</a:rPr>
              <a:t>ОПАСНОСТЬ ДЛЯ ПОСТРАДАВШЕГО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8211" name="AutoShape 5"/>
          <p:cNvSpPr>
            <a:spLocks noChangeArrowheads="1"/>
          </p:cNvSpPr>
          <p:nvPr/>
        </p:nvSpPr>
        <p:spPr bwMode="auto">
          <a:xfrm>
            <a:off x="4857750" y="5857875"/>
            <a:ext cx="1643063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ЕСТЬ</a:t>
            </a:r>
          </a:p>
        </p:txBody>
      </p:sp>
      <p:sp>
        <p:nvSpPr>
          <p:cNvPr id="8212" name="AutoShape 5"/>
          <p:cNvSpPr>
            <a:spLocks noChangeArrowheads="1"/>
          </p:cNvSpPr>
          <p:nvPr/>
        </p:nvSpPr>
        <p:spPr bwMode="auto">
          <a:xfrm>
            <a:off x="7143750" y="5857875"/>
            <a:ext cx="1643063" cy="571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НЕТ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1857375" y="4143375"/>
            <a:ext cx="214313" cy="2857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1857375" y="5429250"/>
            <a:ext cx="214313" cy="2857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143625" y="5500688"/>
            <a:ext cx="214313" cy="3571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8215313" y="5500688"/>
            <a:ext cx="214312" cy="3571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929438" y="4214813"/>
            <a:ext cx="214312" cy="2857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FFFF00"/>
                </a:solidFill>
              </a:rPr>
              <a:t>НА МЕСТЕ ПРОИСШЕСТВИЯ</a:t>
            </a:r>
            <a:endParaRPr lang="en-US" sz="1200" smtClean="0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>
            <a:off x="1143000" y="198120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tint val="60784"/>
                  <a:invGamma/>
                  <a:alpha val="12000"/>
                </a:schemeClr>
              </a:gs>
              <a:gs pos="50000">
                <a:schemeClr val="tx2"/>
              </a:gs>
              <a:gs pos="100000">
                <a:schemeClr val="tx2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gray">
          <a:xfrm>
            <a:off x="857250" y="2286000"/>
            <a:ext cx="3790950" cy="364331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>
            <a:off x="3852863" y="2311400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</a:rPr>
              <a:t>Нуждаются в НП на месте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gray">
          <a:xfrm>
            <a:off x="4357688" y="3143250"/>
            <a:ext cx="378142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</a:rPr>
              <a:t>Подлежащие эвакуации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gray">
          <a:xfrm>
            <a:off x="4429125" y="4000500"/>
            <a:ext cx="3779838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</a:rPr>
              <a:t>Легкопоражённые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4071938" y="4857750"/>
            <a:ext cx="3781425" cy="8493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</a:rPr>
              <a:t>Несовместимые с жизнью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</a:rPr>
              <a:t>повреждения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gray">
          <a:xfrm>
            <a:off x="1143000" y="3357563"/>
            <a:ext cx="3049588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ПЕРВИЧНЫЙ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ОСМОТР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ПОСТРАДАВШЕГО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214313" y="1143000"/>
            <a:ext cx="86439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Пострадавшие, не представляющие опасность для окружающих и после транспортировки за пределы  опасного очага</a:t>
            </a:r>
            <a:endParaRPr lang="en-US" sz="1600" b="1" cap="al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НЕОТЛОЖНАЯ ПОМОЩЬ</a:t>
            </a:r>
            <a:endParaRPr lang="en-US" sz="1200" smtClean="0"/>
          </a:p>
        </p:txBody>
      </p:sp>
      <p:sp>
        <p:nvSpPr>
          <p:cNvPr id="79875" name="Freeform 3"/>
          <p:cNvSpPr>
            <a:spLocks noEditPoints="1"/>
          </p:cNvSpPr>
          <p:nvPr/>
        </p:nvSpPr>
        <p:spPr bwMode="gray">
          <a:xfrm>
            <a:off x="500063" y="1500188"/>
            <a:ext cx="6786562" cy="51435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4" name="Oval 34"/>
          <p:cNvSpPr>
            <a:spLocks noChangeArrowheads="1"/>
          </p:cNvSpPr>
          <p:nvPr/>
        </p:nvSpPr>
        <p:spPr bwMode="gray">
          <a:xfrm rot="-723406">
            <a:off x="3138488" y="4953000"/>
            <a:ext cx="1438275" cy="66675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37"/>
          <p:cNvSpPr>
            <a:spLocks noChangeArrowheads="1"/>
          </p:cNvSpPr>
          <p:nvPr/>
        </p:nvSpPr>
        <p:spPr bwMode="gray">
          <a:xfrm>
            <a:off x="2071688" y="4643438"/>
            <a:ext cx="1584325" cy="15557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6" name="Oval 38"/>
          <p:cNvSpPr>
            <a:spLocks noChangeArrowheads="1"/>
          </p:cNvSpPr>
          <p:nvPr/>
        </p:nvSpPr>
        <p:spPr bwMode="gray">
          <a:xfrm>
            <a:off x="2071688" y="4786313"/>
            <a:ext cx="1409700" cy="12620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7" name="Oval 40"/>
          <p:cNvSpPr>
            <a:spLocks noChangeArrowheads="1"/>
          </p:cNvSpPr>
          <p:nvPr/>
        </p:nvSpPr>
        <p:spPr bwMode="gray">
          <a:xfrm rot="-772996">
            <a:off x="1295400" y="4343400"/>
            <a:ext cx="1133475" cy="609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8" name="Group 41"/>
          <p:cNvGrpSpPr>
            <a:grpSpLocks/>
          </p:cNvGrpSpPr>
          <p:nvPr/>
        </p:nvGrpSpPr>
        <p:grpSpPr bwMode="auto">
          <a:xfrm>
            <a:off x="571500" y="2714625"/>
            <a:ext cx="7000875" cy="2241550"/>
            <a:chOff x="334" y="1731"/>
            <a:chExt cx="4298" cy="1338"/>
          </a:xfrm>
        </p:grpSpPr>
        <p:sp>
          <p:nvSpPr>
            <p:cNvPr id="10263" name="Oval 44"/>
            <p:cNvSpPr>
              <a:spLocks noChangeArrowheads="1"/>
            </p:cNvSpPr>
            <p:nvPr/>
          </p:nvSpPr>
          <p:spPr bwMode="gray">
            <a:xfrm>
              <a:off x="334" y="228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4" name="Oval 45"/>
            <p:cNvSpPr>
              <a:spLocks noChangeArrowheads="1"/>
            </p:cNvSpPr>
            <p:nvPr/>
          </p:nvSpPr>
          <p:spPr bwMode="gray">
            <a:xfrm>
              <a:off x="378" y="2328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Text Box 46"/>
            <p:cNvSpPr txBox="1">
              <a:spLocks noChangeArrowheads="1"/>
            </p:cNvSpPr>
            <p:nvPr/>
          </p:nvSpPr>
          <p:spPr bwMode="gray">
            <a:xfrm>
              <a:off x="510" y="1731"/>
              <a:ext cx="4122" cy="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FFFF00"/>
                  </a:solidFill>
                </a:rPr>
                <a:t>Временная остановка кровотечения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10249" name="Oval 47"/>
          <p:cNvSpPr>
            <a:spLocks noChangeArrowheads="1"/>
          </p:cNvSpPr>
          <p:nvPr/>
        </p:nvSpPr>
        <p:spPr bwMode="gray">
          <a:xfrm>
            <a:off x="1185863" y="2587625"/>
            <a:ext cx="914400" cy="5334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Oval 49"/>
          <p:cNvSpPr>
            <a:spLocks noChangeArrowheads="1"/>
          </p:cNvSpPr>
          <p:nvPr/>
        </p:nvSpPr>
        <p:spPr bwMode="gray">
          <a:xfrm>
            <a:off x="1571625" y="1571625"/>
            <a:ext cx="857250" cy="8572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51" name="Oval 50"/>
          <p:cNvSpPr>
            <a:spLocks noChangeArrowheads="1"/>
          </p:cNvSpPr>
          <p:nvPr/>
        </p:nvSpPr>
        <p:spPr bwMode="gray">
          <a:xfrm>
            <a:off x="500063" y="2428875"/>
            <a:ext cx="950912" cy="9334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52" name="Oval 51"/>
          <p:cNvSpPr>
            <a:spLocks noChangeArrowheads="1"/>
          </p:cNvSpPr>
          <p:nvPr/>
        </p:nvSpPr>
        <p:spPr bwMode="gray">
          <a:xfrm>
            <a:off x="571500" y="2500313"/>
            <a:ext cx="847725" cy="7572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53" name="Text Box 52"/>
          <p:cNvSpPr txBox="1">
            <a:spLocks noChangeArrowheads="1"/>
          </p:cNvSpPr>
          <p:nvPr/>
        </p:nvSpPr>
        <p:spPr bwMode="gray">
          <a:xfrm>
            <a:off x="2357438" y="1857375"/>
            <a:ext cx="38719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Сердечно-легочная реанимация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0254" name="Oval 53"/>
          <p:cNvSpPr>
            <a:spLocks noChangeArrowheads="1"/>
          </p:cNvSpPr>
          <p:nvPr/>
        </p:nvSpPr>
        <p:spPr bwMode="gray">
          <a:xfrm>
            <a:off x="2452688" y="2057400"/>
            <a:ext cx="685800" cy="228600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Oval 56"/>
          <p:cNvSpPr>
            <a:spLocks noChangeArrowheads="1"/>
          </p:cNvSpPr>
          <p:nvPr/>
        </p:nvSpPr>
        <p:spPr bwMode="gray">
          <a:xfrm>
            <a:off x="3000375" y="1214438"/>
            <a:ext cx="633413" cy="62230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56" name="Oval 57"/>
          <p:cNvSpPr>
            <a:spLocks noChangeArrowheads="1"/>
          </p:cNvSpPr>
          <p:nvPr/>
        </p:nvSpPr>
        <p:spPr bwMode="gray">
          <a:xfrm>
            <a:off x="3071813" y="1285875"/>
            <a:ext cx="563562" cy="5032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57" name="Text Box 58"/>
          <p:cNvSpPr txBox="1">
            <a:spLocks noChangeArrowheads="1"/>
          </p:cNvSpPr>
          <p:nvPr/>
        </p:nvSpPr>
        <p:spPr bwMode="gray">
          <a:xfrm>
            <a:off x="3630613" y="1285875"/>
            <a:ext cx="551338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FF00"/>
                </a:solidFill>
              </a:rPr>
              <a:t>Восстановление проходимости дыхательных путей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0258" name="Oval 51"/>
          <p:cNvSpPr>
            <a:spLocks noChangeArrowheads="1"/>
          </p:cNvSpPr>
          <p:nvPr/>
        </p:nvSpPr>
        <p:spPr bwMode="gray">
          <a:xfrm>
            <a:off x="1643063" y="1714500"/>
            <a:ext cx="714375" cy="6429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59" name="Text Box 39"/>
          <p:cNvSpPr txBox="1">
            <a:spLocks noChangeArrowheads="1"/>
          </p:cNvSpPr>
          <p:nvPr/>
        </p:nvSpPr>
        <p:spPr bwMode="gray">
          <a:xfrm>
            <a:off x="1714500" y="4000500"/>
            <a:ext cx="51831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Иммобилизация переломов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2857500" y="4929188"/>
            <a:ext cx="3033713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Нуждаемость в эвакуации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261" name="TextBox 32"/>
          <p:cNvSpPr txBox="1">
            <a:spLocks noChangeArrowheads="1"/>
          </p:cNvSpPr>
          <p:nvPr/>
        </p:nvSpPr>
        <p:spPr bwMode="auto">
          <a:xfrm>
            <a:off x="6572250" y="4500563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ЭВАКУАЦИЯ</a:t>
            </a:r>
          </a:p>
        </p:txBody>
      </p:sp>
      <p:sp>
        <p:nvSpPr>
          <p:cNvPr id="10262" name="TextBox 33"/>
          <p:cNvSpPr txBox="1">
            <a:spLocks noChangeArrowheads="1"/>
          </p:cNvSpPr>
          <p:nvPr/>
        </p:nvSpPr>
        <p:spPr bwMode="auto">
          <a:xfrm>
            <a:off x="6286500" y="5072063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ОРГАНИЗАЦИЯ УХОДА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ОБЛЕГЧЕНИЕ СТРАДАНИЙ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3d">
  <a:themeElements>
    <a:clrScheme name="193tgp_best_dark 3">
      <a:dk1>
        <a:srgbClr val="969696"/>
      </a:dk1>
      <a:lt1>
        <a:srgbClr val="FFFFFF"/>
      </a:lt1>
      <a:dk2>
        <a:srgbClr val="0A2068"/>
      </a:dk2>
      <a:lt2>
        <a:srgbClr val="94CAE8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193tgp_best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3tgp_best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3tgp_best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3tgp_best_dark 3">
        <a:dk1>
          <a:srgbClr val="969696"/>
        </a:dk1>
        <a:lt1>
          <a:srgbClr val="FFFFFF"/>
        </a:lt1>
        <a:dk2>
          <a:srgbClr val="0A2068"/>
        </a:dk2>
        <a:lt2>
          <a:srgbClr val="94CAE8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cdb2004193d</Template>
  <TotalTime>721</TotalTime>
  <Words>584</Words>
  <Application>Microsoft Office PowerPoint</Application>
  <PresentationFormat>Экран (4:3)</PresentationFormat>
  <Paragraphs>215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cdb2004193d</vt:lpstr>
      <vt:lpstr>НЕОТЛОЖНАЯ ДОВРАЧЕБНАЯ  ПОМОЩЬ ПРИ ТРАВМАХ</vt:lpstr>
      <vt:lpstr>ВОПРОСЫ</vt:lpstr>
      <vt:lpstr>«Организация оказания помощи пострадавшим  на месте происшествия»</vt:lpstr>
      <vt:lpstr>СОРТИРОВКА</vt:lpstr>
      <vt:lpstr>СОРТИРОВКА</vt:lpstr>
      <vt:lpstr>Оказание помощи пострадавшим  на месте происшествия</vt:lpstr>
      <vt:lpstr>НА МЕСТЕ ПРОИСШЕСТВИЯ</vt:lpstr>
      <vt:lpstr>НА МЕСТЕ ПРОИСШЕСТВИЯ</vt:lpstr>
      <vt:lpstr>НЕОТЛОЖНАЯ ПОМОЩЬ</vt:lpstr>
      <vt:lpstr>ПЕРВАЯ И ДОВРАЧЕБНАЯ ПОМОЩЬ ПРИ РАНЕНИЯХ</vt:lpstr>
      <vt:lpstr> РАНЫ</vt:lpstr>
      <vt:lpstr> ПОВРЕЖДЕНИЕ ТКАНЕЙ ОРГАНИЗМА ВСЛЕДСТВИЕ МЕХАНИЧЕСКОГО ВОЗДЕЙСТВИЯ, СОПРОВОЖДАЮЩЕЕСЯ НАРУШЕНИЕМ ЦЕЛОСТИ КОЖИ ИЛИ СЛИЗИСТЫХ ОБОЛОЧЕК</vt:lpstr>
      <vt:lpstr>РАНА</vt:lpstr>
      <vt:lpstr>ОГНЕСТРЕЛЬНАЯ РАНА</vt:lpstr>
      <vt:lpstr>ОСНОВНЫЕ КЛИНИЧЕСКИЕ СИМПТОМЫ РАНЫ</vt:lpstr>
      <vt:lpstr>МЕДИЦИНСКАЯ СЕСТРА</vt:lpstr>
      <vt:lpstr>ПРИНЦИПЫ НЕОТЛОЖНОЙ ПОМОЩИ ПРИ РАНЕНИЯХ</vt:lpstr>
      <vt:lpstr>ПРИЁМЫ ВРЕМЕННОЙ ОСТАНОВКИ КРОВОТЕЧЕНИЯ</vt:lpstr>
      <vt:lpstr>ПРАВИЛА НАЛОЖЕНИЯ РЕЗИНОВОГО КРОВООСТАНАВЛИВАЮЩЕГО ЖГУТА</vt:lpstr>
      <vt:lpstr>ПРАВИЛА НАЛОЖЕНИЯ РЕЗИНОВОГО КРОВООСТАНАВЛИВАЮЩЕГО ЖГУТА</vt:lpstr>
      <vt:lpstr>ПРАВИЛА НАЛОЖЕНИЯ РЕЗИНОВОГО КРОВООСТАНАВЛИВАЮЩЕГО ЖГУТА</vt:lpstr>
      <vt:lpstr>ПРАВИЛА НАЛОЖЕНИЯ РЕЗИНОВОГО КРОВООСТАНАВЛИВАЮЩЕГО ЖГУТА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Максим</cp:lastModifiedBy>
  <cp:revision>63</cp:revision>
  <dcterms:created xsi:type="dcterms:W3CDTF">2009-04-04T06:14:03Z</dcterms:created>
  <dcterms:modified xsi:type="dcterms:W3CDTF">2010-09-03T05:25:11Z</dcterms:modified>
</cp:coreProperties>
</file>